
<file path=[Content_Types].xml><?xml version="1.0" encoding="utf-8"?>
<Types xmlns="http://schemas.openxmlformats.org/package/2006/content-types">
  <Default Extension="xml" ContentType="application/xml"/>
  <Default Extension="rels" ContentType="application/vnd.openxmlformats-package.relationships+xml"/>
  <Default Extension="emf" ContentType="image/x-emf"/>
  <Default Extension="vml" ContentType="application/vnd.openxmlformats-officedocument.vmlDrawing"/>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1.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notesSlides/notesSlide20.xml" ContentType="application/vnd.openxmlformats-officedocument.presentationml.notesSlide+xml"/>
  <Override PartName="/ppt/embeddings/oleObject12.bin" ContentType="application/vnd.openxmlformats-officedocument.oleObject"/>
  <Override PartName="/ppt/notesSlides/notesSlide21.xml" ContentType="application/vnd.openxmlformats-officedocument.presentationml.notesSlide+xml"/>
  <Override PartName="/ppt/embeddings/oleObject13.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notesSlides/notesSlide24.xml" ContentType="application/vnd.openxmlformats-officedocument.presentationml.notesSlide+xml"/>
  <Override PartName="/ppt/notesSlides/notesSlide25.xml" ContentType="application/vnd.openxmlformats-officedocument.presentationml.notesSlide+xml"/>
  <Override PartName="/ppt/embeddings/oleObject16.bin" ContentType="application/vnd.openxmlformats-officedocument.oleObject"/>
  <Override PartName="/ppt/embeddings/oleObject17.bin" ContentType="application/vnd.openxmlformats-officedocument.oleObject"/>
  <Override PartName="/ppt/notesSlides/notesSlide26.xml" ContentType="application/vnd.openxmlformats-officedocument.presentationml.notesSlide+xml"/>
  <Override PartName="/ppt/embeddings/oleObject18.bin" ContentType="application/vnd.openxmlformats-officedocument.oleObject"/>
  <Override PartName="/ppt/embeddings/oleObject19.bin" ContentType="application/vnd.openxmlformats-officedocument.oleObject"/>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64" r:id="rId2"/>
    <p:sldId id="265" r:id="rId3"/>
    <p:sldId id="317" r:id="rId4"/>
    <p:sldId id="316" r:id="rId5"/>
    <p:sldId id="263" r:id="rId6"/>
    <p:sldId id="266" r:id="rId7"/>
    <p:sldId id="301" r:id="rId8"/>
    <p:sldId id="268" r:id="rId9"/>
    <p:sldId id="269" r:id="rId10"/>
    <p:sldId id="271" r:id="rId11"/>
    <p:sldId id="272" r:id="rId12"/>
    <p:sldId id="322" r:id="rId13"/>
    <p:sldId id="309" r:id="rId14"/>
    <p:sldId id="312" r:id="rId15"/>
    <p:sldId id="283" r:id="rId16"/>
    <p:sldId id="285" r:id="rId17"/>
    <p:sldId id="287" r:id="rId18"/>
    <p:sldId id="278" r:id="rId19"/>
    <p:sldId id="304" r:id="rId20"/>
    <p:sldId id="290" r:id="rId21"/>
    <p:sldId id="315" r:id="rId22"/>
    <p:sldId id="291" r:id="rId23"/>
    <p:sldId id="292" r:id="rId24"/>
    <p:sldId id="333" r:id="rId25"/>
    <p:sldId id="325" r:id="rId26"/>
    <p:sldId id="294" r:id="rId27"/>
    <p:sldId id="323" r:id="rId28"/>
    <p:sldId id="324" r:id="rId29"/>
    <p:sldId id="306" r:id="rId30"/>
    <p:sldId id="256" r:id="rId31"/>
    <p:sldId id="318" r:id="rId32"/>
    <p:sldId id="319" r:id="rId33"/>
    <p:sldId id="320" r:id="rId34"/>
    <p:sldId id="321" r:id="rId35"/>
    <p:sldId id="260" r:id="rId36"/>
    <p:sldId id="261" r:id="rId37"/>
    <p:sldId id="335" r:id="rId38"/>
    <p:sldId id="328" r:id="rId39"/>
    <p:sldId id="329" r:id="rId40"/>
    <p:sldId id="330" r:id="rId41"/>
    <p:sldId id="299"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3E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912" autoAdjust="0"/>
  </p:normalViewPr>
  <p:slideViewPr>
    <p:cSldViewPr snapToGrid="0" snapToObjects="1">
      <p:cViewPr>
        <p:scale>
          <a:sx n="90" d="100"/>
          <a:sy n="90" d="100"/>
        </p:scale>
        <p:origin x="-1600"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4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 Id="rId2"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 Id="rId2" Type="http://schemas.openxmlformats.org/officeDocument/2006/relationships/image" Target="../media/image21.emf"/><Relationship Id="rId3"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5.emf"/><Relationship Id="rId4" Type="http://schemas.openxmlformats.org/officeDocument/2006/relationships/image" Target="../media/image36.emf"/><Relationship Id="rId5" Type="http://schemas.openxmlformats.org/officeDocument/2006/relationships/image" Target="../media/image37.emf"/><Relationship Id="rId6" Type="http://schemas.openxmlformats.org/officeDocument/2006/relationships/image" Target="../media/image38.emf"/><Relationship Id="rId1" Type="http://schemas.openxmlformats.org/officeDocument/2006/relationships/image" Target="../media/image33.emf"/><Relationship Id="rId2" Type="http://schemas.openxmlformats.org/officeDocument/2006/relationships/image" Target="../media/image3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3.emf"/><Relationship Id="rId2" Type="http://schemas.openxmlformats.org/officeDocument/2006/relationships/image" Target="../media/image4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3.emf"/><Relationship Id="rId2" Type="http://schemas.openxmlformats.org/officeDocument/2006/relationships/image" Target="../media/image5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3.emf"/><Relationship Id="rId2" Type="http://schemas.openxmlformats.org/officeDocument/2006/relationships/image" Target="../media/image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5A41A4-6FAC-6848-89F3-3A03BF660444}" type="datetimeFigureOut">
              <a:rPr lang="en-US" smtClean="0"/>
              <a:t>9/7/14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DA1525-C855-5D4E-9CB3-F169CD5AE866}" type="slidenum">
              <a:rPr lang="en-US" smtClean="0"/>
              <a:t>‹#›</a:t>
            </a:fld>
            <a:endParaRPr lang="en-US"/>
          </a:p>
        </p:txBody>
      </p:sp>
    </p:spTree>
    <p:extLst>
      <p:ext uri="{BB962C8B-B14F-4D97-AF65-F5344CB8AC3E}">
        <p14:creationId xmlns:p14="http://schemas.microsoft.com/office/powerpoint/2010/main" val="38915320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026"/>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Rectangle 102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r>
              <a:rPr lang="en-US" sz="1200" kern="1200" dirty="0" smtClean="0">
                <a:solidFill>
                  <a:schemeClr val="tx1"/>
                </a:solidFill>
                <a:latin typeface="+mn-lt"/>
                <a:ea typeface="+mn-ea"/>
                <a:cs typeface="+mn-cs"/>
              </a:rPr>
              <a:t>This jet is hypothesized to be generated by an anisotropic inverse cascade of kinetic energy.</a:t>
            </a:r>
            <a:r>
              <a:rPr lang="en-US" sz="1200" kern="1200" baseline="0" dirty="0" smtClean="0">
                <a:solidFill>
                  <a:schemeClr val="tx1"/>
                </a:solidFill>
                <a:latin typeface="+mn-lt"/>
                <a:ea typeface="+mn-ea"/>
                <a:cs typeface="+mn-cs"/>
              </a:rPr>
              <a:t> </a:t>
            </a:r>
          </a:p>
          <a:p>
            <a:pPr eaLnBrk="1" hangingPunct="1"/>
            <a:r>
              <a:rPr lang="en-US" sz="1200" kern="1200" baseline="0" dirty="0" smtClean="0">
                <a:solidFill>
                  <a:schemeClr val="tx1"/>
                </a:solidFill>
                <a:latin typeface="+mn-lt"/>
                <a:ea typeface="+mn-ea"/>
                <a:cs typeface="+mn-cs"/>
              </a:rPr>
              <a:t>	The anisotropy is given by the radial gradient of potential vorticity and the source of kinetic energy is convective activity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74713" eaLnBrk="0" hangingPunct="0">
              <a:defRPr sz="2400">
                <a:solidFill>
                  <a:schemeClr val="tx1"/>
                </a:solidFill>
                <a:latin typeface="Calibri" charset="0"/>
                <a:ea typeface="ＭＳ Ｐゴシック" charset="0"/>
                <a:cs typeface="ＭＳ Ｐゴシック" charset="0"/>
              </a:defRPr>
            </a:lvl1pPr>
            <a:lvl2pPr marL="742950" indent="-285750" defTabSz="874713" eaLnBrk="0" hangingPunct="0">
              <a:defRPr sz="2400">
                <a:solidFill>
                  <a:schemeClr val="tx1"/>
                </a:solidFill>
                <a:latin typeface="Calibri" charset="0"/>
                <a:ea typeface="ＭＳ Ｐゴシック" charset="0"/>
              </a:defRPr>
            </a:lvl2pPr>
            <a:lvl3pPr marL="1143000" indent="-228600" defTabSz="874713" eaLnBrk="0" hangingPunct="0">
              <a:defRPr sz="2400">
                <a:solidFill>
                  <a:schemeClr val="tx1"/>
                </a:solidFill>
                <a:latin typeface="Calibri" charset="0"/>
                <a:ea typeface="ＭＳ Ｐゴシック" charset="0"/>
              </a:defRPr>
            </a:lvl3pPr>
            <a:lvl4pPr marL="1600200" indent="-228600" defTabSz="874713" eaLnBrk="0" hangingPunct="0">
              <a:defRPr sz="2400">
                <a:solidFill>
                  <a:schemeClr val="tx1"/>
                </a:solidFill>
                <a:latin typeface="Calibri" charset="0"/>
                <a:ea typeface="ＭＳ Ｐゴシック" charset="0"/>
              </a:defRPr>
            </a:lvl4pPr>
            <a:lvl5pPr marL="2057400" indent="-228600" defTabSz="874713" eaLnBrk="0" hangingPunct="0">
              <a:defRPr sz="2400">
                <a:solidFill>
                  <a:schemeClr val="tx1"/>
                </a:solidFill>
                <a:latin typeface="Calibri" charset="0"/>
                <a:ea typeface="ＭＳ Ｐゴシック" charset="0"/>
              </a:defRPr>
            </a:lvl5pPr>
            <a:lvl6pPr marL="2514600" indent="-228600" defTabSz="8747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8747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8747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874713"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DFE68186-BBB3-8541-8667-6A41C65DC602}" type="slidenum">
              <a:rPr lang="en-GB" sz="1100" b="1">
                <a:solidFill>
                  <a:srgbClr val="C0504D"/>
                </a:solidFill>
                <a:latin typeface="Times New Roman" charset="0"/>
              </a:rPr>
              <a:pPr eaLnBrk="1" fontAlgn="base" hangingPunct="1">
                <a:spcBef>
                  <a:spcPct val="0"/>
                </a:spcBef>
                <a:spcAft>
                  <a:spcPct val="0"/>
                </a:spcAft>
              </a:pPr>
              <a:t>11</a:t>
            </a:fld>
            <a:endParaRPr lang="en-GB" sz="1100" b="1">
              <a:solidFill>
                <a:srgbClr val="C0504D"/>
              </a:solidFill>
              <a:latin typeface="Times New Roman" charset="0"/>
            </a:endParaRPr>
          </a:p>
        </p:txBody>
      </p:sp>
      <p:sp>
        <p:nvSpPr>
          <p:cNvPr id="37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r>
              <a:rPr lang="en-US" dirty="0" smtClean="0">
                <a:latin typeface="Times New Roman" charset="0"/>
              </a:rPr>
              <a:t>Recently,</a:t>
            </a:r>
            <a:r>
              <a:rPr lang="en-US" baseline="0" dirty="0" smtClean="0">
                <a:latin typeface="Times New Roman" charset="0"/>
              </a:rPr>
              <a:t> it has been proposed that </a:t>
            </a:r>
            <a:endParaRPr lang="en-US" dirty="0">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Emphasize.</a:t>
            </a:r>
            <a:r>
              <a:rPr lang="en-US" baseline="0" dirty="0" smtClean="0"/>
              <a:t> Wit this I don’t mean to attribute SEF “exclusively to BL processes”</a:t>
            </a:r>
          </a:p>
          <a:p>
            <a:endParaRPr lang="en-US" baseline="0" dirty="0" smtClean="0"/>
          </a:p>
          <a:p>
            <a:r>
              <a:rPr lang="en-US" baseline="0" dirty="0" smtClean="0"/>
              <a:t>It is not BL alone, or BL solely or even in isolation </a:t>
            </a:r>
            <a:endParaRPr lang="en-US" dirty="0"/>
          </a:p>
        </p:txBody>
      </p:sp>
      <p:sp>
        <p:nvSpPr>
          <p:cNvPr id="4" name="Slide Number Placeholder 3"/>
          <p:cNvSpPr>
            <a:spLocks noGrp="1"/>
          </p:cNvSpPr>
          <p:nvPr>
            <p:ph type="sldNum" sz="quarter" idx="10"/>
          </p:nvPr>
        </p:nvSpPr>
        <p:spPr/>
        <p:txBody>
          <a:bodyPr/>
          <a:lstStyle/>
          <a:p>
            <a:fld id="{2EDA1525-C855-5D4E-9CB3-F169CD5AE866}" type="slidenum">
              <a:rPr lang="en-US" smtClean="0"/>
              <a:t>13</a:t>
            </a:fld>
            <a:endParaRPr lang="en-US"/>
          </a:p>
        </p:txBody>
      </p:sp>
    </p:spTree>
    <p:extLst>
      <p:ext uri="{BB962C8B-B14F-4D97-AF65-F5344CB8AC3E}">
        <p14:creationId xmlns:p14="http://schemas.microsoft.com/office/powerpoint/2010/main" val="2538229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radial component</a:t>
            </a:r>
            <a:endParaRPr lang="en-US" dirty="0"/>
          </a:p>
        </p:txBody>
      </p:sp>
      <p:sp>
        <p:nvSpPr>
          <p:cNvPr id="4" name="Slide Number Placeholder 3"/>
          <p:cNvSpPr>
            <a:spLocks noGrp="1"/>
          </p:cNvSpPr>
          <p:nvPr>
            <p:ph type="sldNum" sz="quarter" idx="10"/>
          </p:nvPr>
        </p:nvSpPr>
        <p:spPr/>
        <p:txBody>
          <a:bodyPr/>
          <a:lstStyle/>
          <a:p>
            <a:fld id="{2EDA1525-C855-5D4E-9CB3-F169CD5AE866}" type="slidenum">
              <a:rPr lang="en-US" smtClean="0"/>
              <a:t>14</a:t>
            </a:fld>
            <a:endParaRPr lang="en-US"/>
          </a:p>
        </p:txBody>
      </p:sp>
    </p:spTree>
    <p:extLst>
      <p:ext uri="{BB962C8B-B14F-4D97-AF65-F5344CB8AC3E}">
        <p14:creationId xmlns:p14="http://schemas.microsoft.com/office/powerpoint/2010/main" val="2939289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373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85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16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Until now I’ve</a:t>
            </a:r>
            <a:r>
              <a:rPr lang="en-US" baseline="0" dirty="0" smtClean="0"/>
              <a:t> shown you that the emergence of the secondary wind maximum occurs in the BL, where departures of balance are observed </a:t>
            </a:r>
          </a:p>
          <a:p>
            <a:endParaRPr lang="en-US" baseline="0" dirty="0" smtClean="0"/>
          </a:p>
          <a:p>
            <a:r>
              <a:rPr lang="en-US" sz="1200" kern="1200" dirty="0" smtClean="0">
                <a:solidFill>
                  <a:schemeClr val="tx1"/>
                </a:solidFill>
                <a:latin typeface="+mn-lt"/>
                <a:ea typeface="+mn-ea"/>
                <a:cs typeface="+mn-cs"/>
              </a:rPr>
              <a:t>The aim of the current paper is to investigate the extent to which a balanced approach is useful in understanding SEF</a:t>
            </a:r>
            <a:endParaRPr lang="en-US" dirty="0"/>
          </a:p>
        </p:txBody>
      </p:sp>
      <p:sp>
        <p:nvSpPr>
          <p:cNvPr id="4" name="Slide Number Placeholder 3"/>
          <p:cNvSpPr>
            <a:spLocks noGrp="1"/>
          </p:cNvSpPr>
          <p:nvPr>
            <p:ph type="sldNum" sz="quarter" idx="10"/>
          </p:nvPr>
        </p:nvSpPr>
        <p:spPr/>
        <p:txBody>
          <a:bodyPr/>
          <a:lstStyle/>
          <a:p>
            <a:fld id="{2EDA1525-C855-5D4E-9CB3-F169CD5AE866}" type="slidenum">
              <a:rPr lang="en-US" smtClean="0"/>
              <a:t>19</a:t>
            </a:fld>
            <a:endParaRPr lang="en-US"/>
          </a:p>
        </p:txBody>
      </p:sp>
    </p:spTree>
    <p:extLst>
      <p:ext uri="{BB962C8B-B14F-4D97-AF65-F5344CB8AC3E}">
        <p14:creationId xmlns:p14="http://schemas.microsoft.com/office/powerpoint/2010/main" val="2538229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Iv;e</a:t>
            </a:r>
            <a:r>
              <a:rPr lang="en-US" sz="1200" kern="1200" dirty="0" smtClean="0">
                <a:solidFill>
                  <a:schemeClr val="tx1"/>
                </a:solidFill>
                <a:effectLst/>
                <a:latin typeface="+mn-lt"/>
                <a:ea typeface="+mn-ea"/>
                <a:cs typeface="+mn-cs"/>
              </a:rPr>
              <a:t> told you that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scale analysis </a:t>
            </a:r>
            <a:r>
              <a:rPr lang="en-US" sz="1200" kern="1200" dirty="0" smtClean="0">
                <a:solidFill>
                  <a:schemeClr val="tx1"/>
                </a:solidFill>
                <a:latin typeface="+mn-lt"/>
                <a:ea typeface="+mn-ea"/>
                <a:cs typeface="+mn-cs"/>
              </a:rPr>
              <a:t>(Willoughby, 1979)</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observations </a:t>
            </a:r>
            <a:r>
              <a:rPr lang="en-US" sz="1200" kern="1200" dirty="0" smtClean="0">
                <a:solidFill>
                  <a:schemeClr val="tx1"/>
                </a:solidFill>
                <a:latin typeface="+mn-lt"/>
                <a:ea typeface="+mn-ea"/>
                <a:cs typeface="+mn-cs"/>
              </a:rPr>
              <a:t>(Willoughby, 1990; Bell and Montgomery, 2008)</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numerical modeling and observations show that the system scale hurricane flow is in gradient and hydrostatic balance.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regions where gradient wind balance and hydrostatic balance prevail,</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tangential </a:t>
            </a:r>
            <a:r>
              <a:rPr lang="en-US" sz="1200" kern="1200" dirty="0" smtClean="0">
                <a:solidFill>
                  <a:schemeClr val="tx1"/>
                </a:solidFill>
                <a:latin typeface="+mn-lt"/>
                <a:ea typeface="+mn-ea"/>
                <a:cs typeface="+mn-cs"/>
              </a:rPr>
              <a:t>component of the flow satisfies the thermal wind equation. Balanced state</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Neglecting the time derivative of density, which eliminates sound waves from the equations, the continuity equation takes the form </a:t>
            </a:r>
            <a:endParaRPr lang="en-US" dirty="0" smtClean="0"/>
          </a:p>
          <a:p>
            <a:endParaRPr lang="en-US" dirty="0" smtClean="0"/>
          </a:p>
          <a:p>
            <a:endParaRPr lang="en-US" dirty="0" smtClean="0"/>
          </a:p>
          <a:p>
            <a:r>
              <a:rPr lang="en-US" sz="1200" kern="1200" dirty="0" smtClean="0">
                <a:solidFill>
                  <a:schemeClr val="tx1"/>
                </a:solidFill>
                <a:latin typeface="+mn-lt"/>
                <a:ea typeface="+mn-ea"/>
                <a:cs typeface="+mn-cs"/>
              </a:rPr>
              <a:t>Except for small-scale motions, including gravity waves and convection, a scale analysis of the equations of motion for a rotating stratified fluid (Willoughby 1979) shows that the macro motions within a tropical cyclone are in a state of close hydrostatic equilibrium in which the upward- directed vertical pressure gradient force per unit mass is</a:t>
            </a:r>
            <a:endParaRPr lang="en-US" dirty="0"/>
          </a:p>
        </p:txBody>
      </p:sp>
      <p:sp>
        <p:nvSpPr>
          <p:cNvPr id="4" name="Slide Number Placeholder 3"/>
          <p:cNvSpPr>
            <a:spLocks noGrp="1"/>
          </p:cNvSpPr>
          <p:nvPr>
            <p:ph type="sldNum" sz="quarter" idx="10"/>
          </p:nvPr>
        </p:nvSpPr>
        <p:spPr/>
        <p:txBody>
          <a:bodyPr/>
          <a:lstStyle/>
          <a:p>
            <a:fld id="{FBF228A4-5C96-D046-BECD-953FE6DB4B4D}" type="slidenum">
              <a:rPr lang="en-US" smtClean="0"/>
              <a:t>20</a:t>
            </a:fld>
            <a:endParaRPr lang="en-US"/>
          </a:p>
        </p:txBody>
      </p:sp>
    </p:spTree>
    <p:extLst>
      <p:ext uri="{BB962C8B-B14F-4D97-AF65-F5344CB8AC3E}">
        <p14:creationId xmlns:p14="http://schemas.microsoft.com/office/powerpoint/2010/main" val="2104545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Iv;e</a:t>
            </a:r>
            <a:r>
              <a:rPr lang="en-US" sz="1200" kern="1200" dirty="0" smtClean="0">
                <a:solidFill>
                  <a:schemeClr val="tx1"/>
                </a:solidFill>
                <a:effectLst/>
                <a:latin typeface="+mn-lt"/>
                <a:ea typeface="+mn-ea"/>
                <a:cs typeface="+mn-cs"/>
              </a:rPr>
              <a:t> told you that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scale analysis </a:t>
            </a:r>
            <a:r>
              <a:rPr lang="en-US" sz="1200" kern="1200" dirty="0" smtClean="0">
                <a:solidFill>
                  <a:schemeClr val="tx1"/>
                </a:solidFill>
                <a:latin typeface="+mn-lt"/>
                <a:ea typeface="+mn-ea"/>
                <a:cs typeface="+mn-cs"/>
              </a:rPr>
              <a:t>(Willoughby, 1979)</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observations </a:t>
            </a:r>
            <a:r>
              <a:rPr lang="en-US" sz="1200" kern="1200" dirty="0" smtClean="0">
                <a:solidFill>
                  <a:schemeClr val="tx1"/>
                </a:solidFill>
                <a:latin typeface="+mn-lt"/>
                <a:ea typeface="+mn-ea"/>
                <a:cs typeface="+mn-cs"/>
              </a:rPr>
              <a:t>(Willoughby, 1990; Bell and Montgomery, 2008)</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numerical modeling and observations show that the system scale hurricane flow is in gradient and hydrostatic balance.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regions where gradient wind balance and hydrostatic balance prevail,</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tangential </a:t>
            </a:r>
            <a:r>
              <a:rPr lang="en-US" sz="1200" kern="1200" dirty="0" smtClean="0">
                <a:solidFill>
                  <a:schemeClr val="tx1"/>
                </a:solidFill>
                <a:latin typeface="+mn-lt"/>
                <a:ea typeface="+mn-ea"/>
                <a:cs typeface="+mn-cs"/>
              </a:rPr>
              <a:t>component of the flow satisfies the thermal wind equation. Balanced state</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Neglecting the time derivative of density, which eliminates sound waves from the equations, the continuity equation takes the form </a:t>
            </a:r>
            <a:endParaRPr lang="en-US" dirty="0" smtClean="0"/>
          </a:p>
          <a:p>
            <a:endParaRPr lang="en-US" dirty="0" smtClean="0"/>
          </a:p>
          <a:p>
            <a:endParaRPr lang="en-US" dirty="0" smtClean="0"/>
          </a:p>
          <a:p>
            <a:r>
              <a:rPr lang="en-US" sz="1200" kern="1200" dirty="0" smtClean="0">
                <a:solidFill>
                  <a:schemeClr val="tx1"/>
                </a:solidFill>
                <a:latin typeface="+mn-lt"/>
                <a:ea typeface="+mn-ea"/>
                <a:cs typeface="+mn-cs"/>
              </a:rPr>
              <a:t>Except for small-scale motions, including gravity waves and convection, a scale analysis of the equations of motion for a rotating stratified fluid (Willoughby 1979) shows that the macro motions within a tropical cyclone are in a state of close hydrostatic equilibrium in which the upward- directed vertical pressure gradient force per unit mass is</a:t>
            </a:r>
            <a:endParaRPr lang="en-US" dirty="0"/>
          </a:p>
        </p:txBody>
      </p:sp>
      <p:sp>
        <p:nvSpPr>
          <p:cNvPr id="4" name="Slide Number Placeholder 3"/>
          <p:cNvSpPr>
            <a:spLocks noGrp="1"/>
          </p:cNvSpPr>
          <p:nvPr>
            <p:ph type="sldNum" sz="quarter" idx="10"/>
          </p:nvPr>
        </p:nvSpPr>
        <p:spPr/>
        <p:txBody>
          <a:bodyPr/>
          <a:lstStyle/>
          <a:p>
            <a:fld id="{FBF228A4-5C96-D046-BECD-953FE6DB4B4D}" type="slidenum">
              <a:rPr lang="en-US" smtClean="0"/>
              <a:t>21</a:t>
            </a:fld>
            <a:endParaRPr lang="en-US"/>
          </a:p>
        </p:txBody>
      </p:sp>
    </p:spTree>
    <p:extLst>
      <p:ext uri="{BB962C8B-B14F-4D97-AF65-F5344CB8AC3E}">
        <p14:creationId xmlns:p14="http://schemas.microsoft.com/office/powerpoint/2010/main" val="2104545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Sawyer-Eliassen equation is a diagnostic equation for the meridional stream function in the radius-height plane. This equation determines the meridional circulation required to maintain a vortex, under heat and momentum forcing, in hydrostatic and gradient wind balance. </a:t>
            </a:r>
            <a:endParaRPr lang="en-US" dirty="0" smtClean="0"/>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a:t>
            </a:r>
            <a:r>
              <a:rPr lang="en-US" sz="1200" kern="1200" dirty="0" err="1" smtClean="0">
                <a:solidFill>
                  <a:schemeClr val="tx1"/>
                </a:solidFill>
                <a:latin typeface="+mn-lt"/>
                <a:ea typeface="+mn-ea"/>
                <a:cs typeface="+mn-cs"/>
              </a:rPr>
              <a:t>Boussinesq</a:t>
            </a:r>
            <a:r>
              <a:rPr lang="en-US" sz="1200" kern="1200" dirty="0" smtClean="0">
                <a:solidFill>
                  <a:schemeClr val="tx1"/>
                </a:solidFill>
                <a:latin typeface="+mn-lt"/>
                <a:ea typeface="+mn-ea"/>
                <a:cs typeface="+mn-cs"/>
              </a:rPr>
              <a:t> approximation in height coordinates is generally too restrictive for flow in a deep atmosphere, but it is possible to formulate the SE equation without making any assumptions on the smallness of density perturbations.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Where it is satisfied, it imposes a strong constraint on the evolution of a vortex that is being forced by processes such as diabatic heating or friction, processes that try to drive the flow away from balance. Indeed, in order for the vortex to remain in gradient and hydrostatic balance, a transverse, or secondary circulation is required. </a:t>
            </a:r>
          </a:p>
          <a:p>
            <a:r>
              <a:rPr lang="en-US" dirty="0" smtClean="0"/>
              <a:t>Elliptic partial differential equation</a:t>
            </a:r>
            <a:r>
              <a:rPr lang="en-US" baseline="0" dirty="0" smtClean="0"/>
              <a:t> provided that the discriminant is </a:t>
            </a:r>
            <a:r>
              <a:rPr lang="en-US" baseline="0" dirty="0" err="1" smtClean="0"/>
              <a:t>possitive</a:t>
            </a:r>
            <a:endParaRPr lang="en-US" baseline="0" dirty="0" smtClean="0"/>
          </a:p>
          <a:p>
            <a:endParaRPr lang="en-US" baseline="0" dirty="0" smtClean="0"/>
          </a:p>
          <a:p>
            <a:endParaRPr lang="en-US" baseline="0" dirty="0" smtClean="0"/>
          </a:p>
          <a:p>
            <a:endParaRPr lang="en-US" baseline="0" dirty="0" smtClean="0"/>
          </a:p>
          <a:p>
            <a:r>
              <a:rPr lang="en-US" baseline="0" dirty="0" smtClean="0"/>
              <a:t>Previous use of the Sawyer-</a:t>
            </a:r>
            <a:r>
              <a:rPr lang="en-US" baseline="0" dirty="0" err="1" smtClean="0"/>
              <a:t>Eliassen</a:t>
            </a:r>
            <a:r>
              <a:rPr lang="en-US" baseline="0" dirty="0" smtClean="0"/>
              <a:t> equation</a:t>
            </a:r>
          </a:p>
          <a:p>
            <a:endParaRPr lang="en-US" baseline="0" dirty="0" smtClean="0"/>
          </a:p>
          <a:p>
            <a:r>
              <a:rPr lang="en-US" sz="1200" kern="1200" dirty="0" smtClean="0">
                <a:solidFill>
                  <a:schemeClr val="tx1"/>
                </a:solidFill>
                <a:latin typeface="+mn-lt"/>
                <a:ea typeface="+mn-ea"/>
                <a:cs typeface="+mn-cs"/>
              </a:rPr>
              <a:t>Moller and Shapiro (2002) influence of an upper-level trough on the intensification of the storm. They diagnosed the </a:t>
            </a:r>
            <a:r>
              <a:rPr lang="en-US" sz="1200" kern="1200" dirty="0" err="1" smtClean="0">
                <a:solidFill>
                  <a:schemeClr val="tx1"/>
                </a:solidFill>
                <a:latin typeface="+mn-lt"/>
                <a:ea typeface="+mn-ea"/>
                <a:cs typeface="+mn-cs"/>
              </a:rPr>
              <a:t>dia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batic</a:t>
            </a:r>
            <a:r>
              <a:rPr lang="en-US" sz="1200" kern="1200" dirty="0" smtClean="0">
                <a:solidFill>
                  <a:schemeClr val="tx1"/>
                </a:solidFill>
                <a:latin typeface="+mn-lt"/>
                <a:ea typeface="+mn-ea"/>
                <a:cs typeface="+mn-cs"/>
              </a:rPr>
              <a:t> heating and azimuthal momentum sources from azimuthal averages of the model output at selected times and solved the SE equation with these as forcing functions to determine the contributions to the secondary </a:t>
            </a:r>
            <a:r>
              <a:rPr lang="en-US" sz="1200" kern="1200" dirty="0" err="1" smtClean="0">
                <a:solidFill>
                  <a:schemeClr val="tx1"/>
                </a:solidFill>
                <a:latin typeface="+mn-lt"/>
                <a:ea typeface="+mn-ea"/>
                <a:cs typeface="+mn-cs"/>
              </a:rPr>
              <a:t>circula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tion</a:t>
            </a:r>
            <a:r>
              <a:rPr lang="en-US" sz="1200" kern="1200" dirty="0" smtClean="0">
                <a:solidFill>
                  <a:schemeClr val="tx1"/>
                </a:solidFill>
                <a:latin typeface="+mn-lt"/>
                <a:ea typeface="+mn-ea"/>
                <a:cs typeface="+mn-cs"/>
              </a:rPr>
              <a:t> from these source terms.</a:t>
            </a: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Hendricks </a:t>
            </a:r>
            <a:r>
              <a:rPr lang="en-US" sz="1200" i="1" kern="1200" dirty="0" smtClean="0">
                <a:solidFill>
                  <a:schemeClr val="tx1"/>
                </a:solidFill>
                <a:latin typeface="+mn-lt"/>
                <a:ea typeface="+mn-ea"/>
                <a:cs typeface="+mn-cs"/>
              </a:rPr>
              <a:t>et al. </a:t>
            </a:r>
            <a:r>
              <a:rPr lang="en-US" sz="1200" i="0" kern="1200" dirty="0" smtClean="0">
                <a:solidFill>
                  <a:schemeClr val="tx1"/>
                </a:solidFill>
                <a:latin typeface="+mn-lt"/>
                <a:ea typeface="+mn-ea"/>
                <a:cs typeface="+mn-cs"/>
              </a:rPr>
              <a:t>(2004) and Montgomery </a:t>
            </a:r>
            <a:r>
              <a:rPr lang="en-US" sz="1200" i="1" kern="1200" dirty="0" smtClean="0">
                <a:solidFill>
                  <a:schemeClr val="tx1"/>
                </a:solidFill>
                <a:latin typeface="+mn-lt"/>
                <a:ea typeface="+mn-ea"/>
                <a:cs typeface="+mn-cs"/>
              </a:rPr>
              <a:t>et al. </a:t>
            </a:r>
            <a:r>
              <a:rPr lang="en-US" sz="1200" i="0" kern="1200" dirty="0" smtClean="0">
                <a:solidFill>
                  <a:schemeClr val="tx1"/>
                </a:solidFill>
                <a:latin typeface="+mn-lt"/>
                <a:ea typeface="+mn-ea"/>
                <a:cs typeface="+mn-cs"/>
              </a:rPr>
              <a:t>(2006): </a:t>
            </a:r>
            <a:r>
              <a:rPr lang="en-US" sz="1200" kern="1200" dirty="0" smtClean="0">
                <a:solidFill>
                  <a:schemeClr val="tx1"/>
                </a:solidFill>
                <a:latin typeface="+mn-lt"/>
                <a:ea typeface="+mn-ea"/>
                <a:cs typeface="+mn-cs"/>
              </a:rPr>
              <a:t>investigate the extent to which vortex evolution in a three-dimensional cloud-resolving numerical model of hurricane genesis could be interpreted in terms of balanced, axisymmetric dynamics</a:t>
            </a:r>
            <a:endParaRPr lang="en-US" sz="1200" kern="1200" baseline="0" dirty="0" smtClean="0">
              <a:solidFill>
                <a:schemeClr val="tx1"/>
              </a:solidFill>
              <a:latin typeface="+mn-lt"/>
              <a:ea typeface="+mn-ea"/>
              <a:cs typeface="+mn-cs"/>
            </a:endParaRPr>
          </a:p>
          <a:p>
            <a:endParaRPr lang="en-US" baseline="0" dirty="0" smtClean="0"/>
          </a:p>
          <a:p>
            <a:r>
              <a:rPr lang="en-US" sz="1200" kern="1200" dirty="0" smtClean="0">
                <a:solidFill>
                  <a:schemeClr val="tx1"/>
                </a:solidFill>
                <a:latin typeface="+mn-lt"/>
                <a:ea typeface="+mn-ea"/>
                <a:cs typeface="+mn-cs"/>
              </a:rPr>
              <a:t>Shapiro and Willoughby (1982) derived a more general form of the SE equation based on the so-called </a:t>
            </a:r>
            <a:r>
              <a:rPr lang="en-US" sz="1200" kern="1200" dirty="0" err="1" smtClean="0">
                <a:solidFill>
                  <a:schemeClr val="tx1"/>
                </a:solidFill>
                <a:latin typeface="+mn-lt"/>
                <a:ea typeface="+mn-ea"/>
                <a:cs typeface="+mn-cs"/>
              </a:rPr>
              <a:t>anelastic</a:t>
            </a:r>
            <a:r>
              <a:rPr lang="en-US" sz="1200" kern="1200" dirty="0" smtClean="0">
                <a:solidFill>
                  <a:schemeClr val="tx1"/>
                </a:solidFill>
                <a:latin typeface="+mn-lt"/>
                <a:ea typeface="+mn-ea"/>
                <a:cs typeface="+mn-cs"/>
              </a:rPr>
              <a:t> approximation and presented some basic solutions for a range of idealized forcing scenarios such as point sources of heat and tangential momentum.</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Schubert and Hack (1983) showed that an axisymmetric balance theory for an evolving vortex could be elegantly formulated using potential radius instead of physical radius as the radial coordinate (section 2)</a:t>
            </a:r>
          </a:p>
          <a:p>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Schubert </a:t>
            </a:r>
            <a:r>
              <a:rPr lang="en-US" sz="1200" i="1" kern="1200" dirty="0" smtClean="0">
                <a:solidFill>
                  <a:schemeClr val="tx1"/>
                </a:solidFill>
                <a:latin typeface="+mn-lt"/>
                <a:ea typeface="+mn-ea"/>
                <a:cs typeface="+mn-cs"/>
              </a:rPr>
              <a:t>et al. </a:t>
            </a:r>
            <a:r>
              <a:rPr lang="en-US" sz="1200" i="0" kern="1200" dirty="0" smtClean="0">
                <a:solidFill>
                  <a:schemeClr val="tx1"/>
                </a:solidFill>
                <a:latin typeface="+mn-lt"/>
                <a:ea typeface="+mn-ea"/>
                <a:cs typeface="+mn-cs"/>
              </a:rPr>
              <a:t>(2007)</a:t>
            </a:r>
            <a:r>
              <a:rPr lang="en-US" sz="1200" i="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forced subsidence in hurricane eyes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Shapiro and Montgomery, 1993; Montgomery and Kallenbach, 1997:</a:t>
            </a:r>
            <a:r>
              <a:rPr lang="en-US" sz="1200" kern="1200" baseline="0" dirty="0" smtClean="0">
                <a:solidFill>
                  <a:schemeClr val="tx1"/>
                </a:solidFill>
                <a:latin typeface="+mn-lt"/>
                <a:ea typeface="+mn-ea"/>
                <a:cs typeface="+mn-cs"/>
              </a:rPr>
              <a:t> They study axisymmetric aspects of vortex evolution</a:t>
            </a:r>
          </a:p>
          <a:p>
            <a:r>
              <a:rPr lang="en-US" sz="1200" kern="1200" dirty="0" err="1" smtClean="0">
                <a:solidFill>
                  <a:schemeClr val="tx1"/>
                </a:solidFill>
                <a:latin typeface="+mn-lt"/>
                <a:ea typeface="+mn-ea"/>
                <a:cs typeface="+mn-cs"/>
              </a:rPr>
              <a:t>Challa</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Pfeffer</a:t>
            </a:r>
            <a:r>
              <a:rPr lang="en-US" sz="1200" kern="1200" dirty="0" smtClean="0">
                <a:solidFill>
                  <a:schemeClr val="tx1"/>
                </a:solidFill>
                <a:latin typeface="+mn-lt"/>
                <a:ea typeface="+mn-ea"/>
                <a:cs typeface="+mn-cs"/>
              </a:rPr>
              <a:t> (1980) and </a:t>
            </a:r>
            <a:r>
              <a:rPr lang="en-US" sz="1200" kern="1200" dirty="0" err="1" smtClean="0">
                <a:solidFill>
                  <a:schemeClr val="tx1"/>
                </a:solidFill>
                <a:latin typeface="+mn-lt"/>
                <a:ea typeface="+mn-ea"/>
                <a:cs typeface="+mn-cs"/>
              </a:rPr>
              <a:t>Pfeffer</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Challa</a:t>
            </a:r>
            <a:r>
              <a:rPr lang="en-US" sz="1200" kern="1200" dirty="0" smtClean="0">
                <a:solidFill>
                  <a:schemeClr val="tx1"/>
                </a:solidFill>
                <a:latin typeface="+mn-lt"/>
                <a:ea typeface="+mn-ea"/>
                <a:cs typeface="+mn-cs"/>
              </a:rPr>
              <a:t> (1981):</a:t>
            </a:r>
            <a:r>
              <a:rPr lang="en-US" sz="1200" kern="1200" baseline="0" dirty="0" smtClean="0">
                <a:solidFill>
                  <a:schemeClr val="tx1"/>
                </a:solidFill>
                <a:latin typeface="+mn-lt"/>
                <a:ea typeface="+mn-ea"/>
                <a:cs typeface="+mn-cs"/>
              </a:rPr>
              <a:t> Interaction of the TC with its environment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Schubert and </a:t>
            </a:r>
            <a:r>
              <a:rPr lang="en-US" sz="1200" kern="1200" dirty="0" err="1" smtClean="0">
                <a:solidFill>
                  <a:schemeClr val="tx1"/>
                </a:solidFill>
                <a:latin typeface="+mn-lt"/>
                <a:ea typeface="+mn-ea"/>
                <a:cs typeface="+mn-cs"/>
              </a:rPr>
              <a:t>Alworth</a:t>
            </a:r>
            <a:r>
              <a:rPr lang="en-US" sz="1200" kern="1200" dirty="0" smtClean="0">
                <a:solidFill>
                  <a:schemeClr val="tx1"/>
                </a:solidFill>
                <a:latin typeface="+mn-lt"/>
                <a:ea typeface="+mn-ea"/>
                <a:cs typeface="+mn-cs"/>
              </a:rPr>
              <a:t> (1987), who examined the intensification of a hurricane-scale vortex in response to a prescribed heating function near the axis of rotation. They used</a:t>
            </a:r>
            <a:r>
              <a:rPr lang="en-US" sz="1200" kern="1200" baseline="0" dirty="0" smtClean="0">
                <a:solidFill>
                  <a:schemeClr val="tx1"/>
                </a:solidFill>
                <a:latin typeface="+mn-lt"/>
                <a:ea typeface="+mn-ea"/>
                <a:cs typeface="+mn-cs"/>
              </a:rPr>
              <a:t> isentropic coordinates to </a:t>
            </a:r>
            <a:r>
              <a:rPr lang="en-US" sz="1200" kern="1200" baseline="0" dirty="0" err="1" smtClean="0">
                <a:solidFill>
                  <a:schemeClr val="tx1"/>
                </a:solidFill>
                <a:latin typeface="+mn-lt"/>
                <a:ea typeface="+mn-ea"/>
                <a:cs typeface="+mn-cs"/>
              </a:rPr>
              <a:t>simplfy</a:t>
            </a:r>
            <a:r>
              <a:rPr lang="en-US" sz="1200" kern="1200" baseline="0" dirty="0" smtClean="0">
                <a:solidFill>
                  <a:schemeClr val="tx1"/>
                </a:solidFill>
                <a:latin typeface="+mn-lt"/>
                <a:ea typeface="+mn-ea"/>
                <a:cs typeface="+mn-cs"/>
              </a:rPr>
              <a:t> the equation but they </a:t>
            </a:r>
            <a:r>
              <a:rPr lang="en-US" sz="1200" kern="1200" baseline="0" dirty="0" err="1" smtClean="0">
                <a:solidFill>
                  <a:schemeClr val="tx1"/>
                </a:solidFill>
                <a:latin typeface="+mn-lt"/>
                <a:ea typeface="+mn-ea"/>
                <a:cs typeface="+mn-cs"/>
              </a:rPr>
              <a:t>payed</a:t>
            </a:r>
            <a:r>
              <a:rPr lang="en-US" sz="1200" kern="1200" baseline="0" dirty="0" smtClean="0">
                <a:solidFill>
                  <a:schemeClr val="tx1"/>
                </a:solidFill>
                <a:latin typeface="+mn-lt"/>
                <a:ea typeface="+mn-ea"/>
                <a:cs typeface="+mn-cs"/>
              </a:rPr>
              <a:t> the cost of distortions associated with isentropic coordinates going down at the eye</a:t>
            </a:r>
            <a:endParaRPr lang="en-US" dirty="0"/>
          </a:p>
        </p:txBody>
      </p:sp>
      <p:sp>
        <p:nvSpPr>
          <p:cNvPr id="4" name="Slide Number Placeholder 3"/>
          <p:cNvSpPr>
            <a:spLocks noGrp="1"/>
          </p:cNvSpPr>
          <p:nvPr>
            <p:ph type="sldNum" sz="quarter" idx="10"/>
          </p:nvPr>
        </p:nvSpPr>
        <p:spPr/>
        <p:txBody>
          <a:bodyPr/>
          <a:lstStyle/>
          <a:p>
            <a:fld id="{FBF228A4-5C96-D046-BECD-953FE6DB4B4D}" type="slidenum">
              <a:rPr lang="en-US" smtClean="0"/>
              <a:t>22</a:t>
            </a:fld>
            <a:endParaRPr lang="en-US"/>
          </a:p>
        </p:txBody>
      </p:sp>
    </p:spTree>
    <p:extLst>
      <p:ext uri="{BB962C8B-B14F-4D97-AF65-F5344CB8AC3E}">
        <p14:creationId xmlns:p14="http://schemas.microsoft.com/office/powerpoint/2010/main" val="2634581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specify a balanced vortex</a:t>
            </a:r>
            <a:endParaRPr lang="en-US" dirty="0"/>
          </a:p>
        </p:txBody>
      </p:sp>
      <p:sp>
        <p:nvSpPr>
          <p:cNvPr id="4" name="Slide Number Placeholder 3"/>
          <p:cNvSpPr>
            <a:spLocks noGrp="1"/>
          </p:cNvSpPr>
          <p:nvPr>
            <p:ph type="sldNum" sz="quarter" idx="10"/>
          </p:nvPr>
        </p:nvSpPr>
        <p:spPr/>
        <p:txBody>
          <a:bodyPr/>
          <a:lstStyle/>
          <a:p>
            <a:fld id="{2EDA1525-C855-5D4E-9CB3-F169CD5AE866}" type="slidenum">
              <a:rPr lang="en-US" smtClean="0"/>
              <a:t>23</a:t>
            </a:fld>
            <a:endParaRPr lang="en-US"/>
          </a:p>
        </p:txBody>
      </p:sp>
    </p:spTree>
    <p:extLst>
      <p:ext uri="{BB962C8B-B14F-4D97-AF65-F5344CB8AC3E}">
        <p14:creationId xmlns:p14="http://schemas.microsoft.com/office/powerpoint/2010/main" val="1696952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16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 – difference between the total diabatic heating rate and </a:t>
            </a:r>
            <a:r>
              <a:rPr lang="en-US" dirty="0" err="1" smtClean="0"/>
              <a:t>azimuhtally</a:t>
            </a:r>
            <a:r>
              <a:rPr lang="en-US" dirty="0" smtClean="0"/>
              <a:t> averaged eddy heat fluxes</a:t>
            </a:r>
          </a:p>
          <a:p>
            <a:r>
              <a:rPr lang="en-US" dirty="0" err="1" smtClean="0"/>
              <a:t>F_lambda</a:t>
            </a:r>
            <a:r>
              <a:rPr lang="en-US" dirty="0" smtClean="0"/>
              <a:t>-</a:t>
            </a:r>
            <a:r>
              <a:rPr lang="en-US" baseline="0" dirty="0" smtClean="0"/>
              <a:t> difference between the local time change of tangential momentum and the sum of the mean vorticity flux and the mean vertical advection</a:t>
            </a:r>
          </a:p>
          <a:p>
            <a:endParaRPr lang="en-US" baseline="0" dirty="0"/>
          </a:p>
          <a:p>
            <a:r>
              <a:rPr lang="en-US" baseline="0" dirty="0" smtClean="0"/>
              <a:t>This is,</a:t>
            </a:r>
          </a:p>
          <a:p>
            <a:r>
              <a:rPr lang="en-US" baseline="0" dirty="0" smtClean="0"/>
              <a:t>In Q we neglect </a:t>
            </a:r>
            <a:r>
              <a:rPr lang="en-US" baseline="0" dirty="0" err="1" smtClean="0"/>
              <a:t>subgrid</a:t>
            </a:r>
            <a:r>
              <a:rPr lang="en-US" baseline="0" dirty="0" smtClean="0"/>
              <a:t> scale processes</a:t>
            </a:r>
          </a:p>
          <a:p>
            <a:r>
              <a:rPr lang="en-US" baseline="0" dirty="0" smtClean="0"/>
              <a:t>In </a:t>
            </a:r>
            <a:r>
              <a:rPr lang="en-US" baseline="0" dirty="0" err="1" smtClean="0"/>
              <a:t>F_lambda</a:t>
            </a:r>
            <a:r>
              <a:rPr lang="en-US" baseline="0" dirty="0" smtClean="0"/>
              <a:t> we compute it as residual</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2EDA1525-C855-5D4E-9CB3-F169CD5AE866}" type="slidenum">
              <a:rPr lang="en-US" smtClean="0"/>
              <a:t>26</a:t>
            </a:fld>
            <a:endParaRPr lang="en-US"/>
          </a:p>
        </p:txBody>
      </p:sp>
    </p:spTree>
    <p:extLst>
      <p:ext uri="{BB962C8B-B14F-4D97-AF65-F5344CB8AC3E}">
        <p14:creationId xmlns:p14="http://schemas.microsoft.com/office/powerpoint/2010/main" val="105212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DA1525-C855-5D4E-9CB3-F169CD5AE866}" type="slidenum">
              <a:rPr lang="en-US" smtClean="0"/>
              <a:t>29</a:t>
            </a:fld>
            <a:endParaRPr lang="en-US"/>
          </a:p>
        </p:txBody>
      </p:sp>
    </p:spTree>
    <p:extLst>
      <p:ext uri="{BB962C8B-B14F-4D97-AF65-F5344CB8AC3E}">
        <p14:creationId xmlns:p14="http://schemas.microsoft.com/office/powerpoint/2010/main" val="990870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Emphasize.</a:t>
            </a:r>
            <a:r>
              <a:rPr lang="en-US" baseline="0" dirty="0" smtClean="0"/>
              <a:t> Wit this I don’t mean to attribute SEF “exclusively to BL processes”</a:t>
            </a:r>
          </a:p>
          <a:p>
            <a:endParaRPr lang="en-US" baseline="0" dirty="0" smtClean="0"/>
          </a:p>
          <a:p>
            <a:r>
              <a:rPr lang="en-US" baseline="0" dirty="0" smtClean="0"/>
              <a:t>It is not BL alone, or BL solely or even in isolation </a:t>
            </a:r>
            <a:endParaRPr lang="en-US" dirty="0"/>
          </a:p>
        </p:txBody>
      </p:sp>
      <p:sp>
        <p:nvSpPr>
          <p:cNvPr id="4" name="Slide Number Placeholder 3"/>
          <p:cNvSpPr>
            <a:spLocks noGrp="1"/>
          </p:cNvSpPr>
          <p:nvPr>
            <p:ph type="sldNum" sz="quarter" idx="10"/>
          </p:nvPr>
        </p:nvSpPr>
        <p:spPr/>
        <p:txBody>
          <a:bodyPr/>
          <a:lstStyle/>
          <a:p>
            <a:fld id="{2EDA1525-C855-5D4E-9CB3-F169CD5AE866}" type="slidenum">
              <a:rPr lang="en-US" smtClean="0"/>
              <a:t>30</a:t>
            </a:fld>
            <a:endParaRPr lang="en-US"/>
          </a:p>
        </p:txBody>
      </p:sp>
    </p:spTree>
    <p:extLst>
      <p:ext uri="{BB962C8B-B14F-4D97-AF65-F5344CB8AC3E}">
        <p14:creationId xmlns:p14="http://schemas.microsoft.com/office/powerpoint/2010/main" val="2538229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slab-model boundary-layer calculations by Smith and </a:t>
            </a:r>
            <a:r>
              <a:rPr lang="en-US" sz="1200" kern="1200" dirty="0" err="1" smtClean="0">
                <a:solidFill>
                  <a:schemeClr val="tx1"/>
                </a:solidFill>
                <a:latin typeface="+mn-lt"/>
                <a:ea typeface="+mn-ea"/>
                <a:cs typeface="+mn-cs"/>
              </a:rPr>
              <a:t>Vogl</a:t>
            </a:r>
            <a:r>
              <a:rPr lang="en-US" sz="1200" kern="1200" dirty="0" smtClean="0">
                <a:solidFill>
                  <a:schemeClr val="tx1"/>
                </a:solidFill>
                <a:latin typeface="+mn-lt"/>
                <a:ea typeface="+mn-ea"/>
                <a:cs typeface="+mn-cs"/>
              </a:rPr>
              <a:t> (2008) and Smith </a:t>
            </a:r>
            <a:r>
              <a:rPr lang="en-US" sz="1200" i="1" kern="1200" dirty="0" smtClean="0">
                <a:solidFill>
                  <a:schemeClr val="tx1"/>
                </a:solidFill>
                <a:latin typeface="+mn-lt"/>
                <a:ea typeface="+mn-ea"/>
                <a:cs typeface="+mn-cs"/>
              </a:rPr>
              <a:t>et al. </a:t>
            </a:r>
            <a:r>
              <a:rPr lang="en-US" sz="1200" i="0" kern="1200" dirty="0" smtClean="0">
                <a:solidFill>
                  <a:schemeClr val="tx1"/>
                </a:solidFill>
                <a:latin typeface="+mn-lt"/>
                <a:ea typeface="+mn-ea"/>
                <a:cs typeface="+mn-cs"/>
              </a:rPr>
              <a:t>(2008) show that the tan- </a:t>
            </a:r>
            <a:r>
              <a:rPr lang="en-US" sz="1200" i="0" kern="1200" dirty="0" err="1" smtClean="0">
                <a:solidFill>
                  <a:schemeClr val="tx1"/>
                </a:solidFill>
                <a:latin typeface="+mn-lt"/>
                <a:ea typeface="+mn-ea"/>
                <a:cs typeface="+mn-cs"/>
              </a:rPr>
              <a:t>gential</a:t>
            </a:r>
            <a:r>
              <a:rPr lang="en-US" sz="1200" i="0" kern="1200" dirty="0" smtClean="0">
                <a:solidFill>
                  <a:schemeClr val="tx1"/>
                </a:solidFill>
                <a:latin typeface="+mn-lt"/>
                <a:ea typeface="+mn-ea"/>
                <a:cs typeface="+mn-cs"/>
              </a:rPr>
              <a:t> winds tend to become supergradient in the inner core</a:t>
            </a:r>
            <a:endParaRPr lang="en-US" dirty="0"/>
          </a:p>
        </p:txBody>
      </p:sp>
      <p:sp>
        <p:nvSpPr>
          <p:cNvPr id="4" name="Slide Number Placeholder 3"/>
          <p:cNvSpPr>
            <a:spLocks noGrp="1"/>
          </p:cNvSpPr>
          <p:nvPr>
            <p:ph type="sldNum" sz="quarter" idx="10"/>
          </p:nvPr>
        </p:nvSpPr>
        <p:spPr/>
        <p:txBody>
          <a:bodyPr/>
          <a:lstStyle/>
          <a:p>
            <a:fld id="{2EDA1525-C855-5D4E-9CB3-F169CD5AE866}" type="slidenum">
              <a:rPr lang="en-US" smtClean="0"/>
              <a:t>33</a:t>
            </a:fld>
            <a:endParaRPr lang="en-US"/>
          </a:p>
        </p:txBody>
      </p:sp>
    </p:spTree>
    <p:extLst>
      <p:ext uri="{BB962C8B-B14F-4D97-AF65-F5344CB8AC3E}">
        <p14:creationId xmlns:p14="http://schemas.microsoft.com/office/powerpoint/2010/main" val="12961525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badi MT Condensed Extra Bold" charset="0"/>
                <a:cs typeface="Abadi MT Condensed Extra Bold" charset="0"/>
              </a:rPr>
              <a:t>new ways to think about it... </a:t>
            </a:r>
          </a:p>
          <a:p>
            <a:endParaRPr lang="en-US" dirty="0"/>
          </a:p>
        </p:txBody>
      </p:sp>
      <p:sp>
        <p:nvSpPr>
          <p:cNvPr id="4" name="Slide Number Placeholder 3"/>
          <p:cNvSpPr>
            <a:spLocks noGrp="1"/>
          </p:cNvSpPr>
          <p:nvPr>
            <p:ph type="sldNum" sz="quarter" idx="10"/>
          </p:nvPr>
        </p:nvSpPr>
        <p:spPr/>
        <p:txBody>
          <a:bodyPr/>
          <a:lstStyle/>
          <a:p>
            <a:fld id="{2EDA1525-C855-5D4E-9CB3-F169CD5AE866}" type="slidenum">
              <a:rPr lang="en-US" smtClean="0"/>
              <a:t>34</a:t>
            </a:fld>
            <a:endParaRPr lang="en-US"/>
          </a:p>
        </p:txBody>
      </p:sp>
    </p:spTree>
    <p:extLst>
      <p:ext uri="{BB962C8B-B14F-4D97-AF65-F5344CB8AC3E}">
        <p14:creationId xmlns:p14="http://schemas.microsoft.com/office/powerpoint/2010/main" val="36025965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16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motivate my definition of secondary</a:t>
            </a:r>
            <a:r>
              <a:rPr lang="en-US" baseline="0" dirty="0" smtClean="0"/>
              <a:t> eyewalls</a:t>
            </a:r>
          </a:p>
          <a:p>
            <a:r>
              <a:rPr lang="en-US" baseline="0" dirty="0" smtClean="0"/>
              <a:t>Walk you through the basics of hurricane structure</a:t>
            </a:r>
          </a:p>
          <a:p>
            <a:endParaRPr lang="en-US" baseline="0" dirty="0" smtClean="0"/>
          </a:p>
          <a:p>
            <a:r>
              <a:rPr lang="en-US" baseline="0" dirty="0" smtClean="0"/>
              <a:t>This is hurricane </a:t>
            </a:r>
            <a:r>
              <a:rPr lang="en-US" baseline="0" dirty="0" err="1" smtClean="0"/>
              <a:t>willma</a:t>
            </a:r>
            <a:r>
              <a:rPr lang="en-US" baseline="0" dirty="0" smtClean="0"/>
              <a:t> 2005. It is the strongest hurricane on record on the Atlantic basin. And it attained its strongest intensity when it was forming a secondary </a:t>
            </a:r>
            <a:r>
              <a:rPr lang="en-US" baseline="0" dirty="0" err="1" smtClean="0"/>
              <a:t>eywall</a:t>
            </a:r>
            <a:r>
              <a:rPr lang="en-US" baseline="0" dirty="0" smtClean="0"/>
              <a:t>.</a:t>
            </a:r>
          </a:p>
          <a:p>
            <a:endParaRPr lang="en-US" baseline="0" dirty="0" smtClean="0"/>
          </a:p>
          <a:p>
            <a:r>
              <a:rPr lang="en-US" baseline="0" dirty="0" smtClean="0"/>
              <a:t>You see a brightness temperature image </a:t>
            </a:r>
            <a:r>
              <a:rPr lang="en-US" baseline="0" dirty="0" err="1" smtClean="0"/>
              <a:t>overlayed</a:t>
            </a:r>
            <a:r>
              <a:rPr lang="en-US" baseline="0" dirty="0" smtClean="0"/>
              <a:t> on a visible product. Brightness temperature gets strongly attenuated in the presence of large hydrometeors like those that deep convection forms. So this image highlights where deep convection is located. </a:t>
            </a:r>
          </a:p>
        </p:txBody>
      </p:sp>
      <p:sp>
        <p:nvSpPr>
          <p:cNvPr id="4" name="Slide Number Placeholder 3"/>
          <p:cNvSpPr>
            <a:spLocks noGrp="1"/>
          </p:cNvSpPr>
          <p:nvPr>
            <p:ph type="sldNum" sz="quarter" idx="10"/>
          </p:nvPr>
        </p:nvSpPr>
        <p:spPr/>
        <p:txBody>
          <a:bodyPr/>
          <a:lstStyle/>
          <a:p>
            <a:fld id="{2EDA1525-C855-5D4E-9CB3-F169CD5AE866}" type="slidenum">
              <a:rPr lang="en-US" smtClean="0"/>
              <a:t>3</a:t>
            </a:fld>
            <a:endParaRPr lang="en-US"/>
          </a:p>
        </p:txBody>
      </p:sp>
    </p:spTree>
    <p:extLst>
      <p:ext uri="{BB962C8B-B14F-4D97-AF65-F5344CB8AC3E}">
        <p14:creationId xmlns:p14="http://schemas.microsoft.com/office/powerpoint/2010/main" val="2555217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www.goes-r.gov</a:t>
            </a:r>
            <a:r>
              <a:rPr lang="en-US" dirty="0" smtClean="0"/>
              <a:t>/users/comet/tropical/textbook_2nd_edition/print_8.htm</a:t>
            </a:r>
            <a:endParaRPr lang="en-US" dirty="0"/>
          </a:p>
        </p:txBody>
      </p:sp>
      <p:sp>
        <p:nvSpPr>
          <p:cNvPr id="4" name="Slide Number Placeholder 3"/>
          <p:cNvSpPr>
            <a:spLocks noGrp="1"/>
          </p:cNvSpPr>
          <p:nvPr>
            <p:ph type="sldNum" sz="quarter" idx="10"/>
          </p:nvPr>
        </p:nvSpPr>
        <p:spPr/>
        <p:txBody>
          <a:bodyPr/>
          <a:lstStyle/>
          <a:p>
            <a:fld id="{2EDA1525-C855-5D4E-9CB3-F169CD5AE866}" type="slidenum">
              <a:rPr lang="en-US" smtClean="0"/>
              <a:t>4</a:t>
            </a:fld>
            <a:endParaRPr lang="en-US"/>
          </a:p>
        </p:txBody>
      </p:sp>
    </p:spTree>
    <p:extLst>
      <p:ext uri="{BB962C8B-B14F-4D97-AF65-F5344CB8AC3E}">
        <p14:creationId xmlns:p14="http://schemas.microsoft.com/office/powerpoint/2010/main" val="3557618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 know many</a:t>
            </a:r>
            <a:r>
              <a:rPr lang="en-US" sz="1200" kern="1200" baseline="0" dirty="0" smtClean="0">
                <a:solidFill>
                  <a:schemeClr val="tx1"/>
                </a:solidFill>
                <a:latin typeface="+mn-lt"/>
                <a:ea typeface="+mn-ea"/>
                <a:cs typeface="+mn-cs"/>
              </a:rPr>
              <a:t> of the characteristics of secondary eyewalls because we have been able to observe them.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North–south vertical cross section of quad-Doppler radar</a:t>
            </a:r>
          </a:p>
          <a:p>
            <a:r>
              <a:rPr lang="en-US" sz="1200" kern="1200" dirty="0" smtClean="0">
                <a:solidFill>
                  <a:schemeClr val="tx1"/>
                </a:solidFill>
                <a:latin typeface="+mn-lt"/>
                <a:ea typeface="+mn-ea"/>
                <a:cs typeface="+mn-cs"/>
              </a:rPr>
              <a:t>is noted for its fine horizontal sampling resolution of about 0.4 km</a:t>
            </a:r>
            <a:endParaRPr lang="en-US" dirty="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latin typeface="+mn-lt"/>
                <a:ea typeface="+mn-ea"/>
                <a:cs typeface="+mn-cs"/>
              </a:rPr>
              <a:t>to study the dynamics and interactions of the eye, eyewall, and </a:t>
            </a:r>
            <a:r>
              <a:rPr lang="en-US" sz="1200" kern="1200" dirty="0" err="1" smtClean="0">
                <a:solidFill>
                  <a:schemeClr val="tx1"/>
                </a:solidFill>
                <a:latin typeface="+mn-lt"/>
                <a:ea typeface="+mn-ea"/>
                <a:cs typeface="+mn-cs"/>
              </a:rPr>
              <a:t>rainbands</a:t>
            </a:r>
            <a:r>
              <a:rPr lang="en-US" sz="1200" kern="1200" dirty="0" smtClean="0">
                <a:solidFill>
                  <a:schemeClr val="tx1"/>
                </a:solidFill>
                <a:latin typeface="+mn-lt"/>
                <a:ea typeface="+mn-ea"/>
                <a:cs typeface="+mn-cs"/>
              </a:rPr>
              <a:t> [see </a:t>
            </a:r>
            <a:r>
              <a:rPr lang="en-US" sz="1200" kern="1200" dirty="0" err="1" smtClean="0">
                <a:solidFill>
                  <a:schemeClr val="tx1"/>
                </a:solidFill>
                <a:latin typeface="+mn-lt"/>
                <a:ea typeface="+mn-ea"/>
                <a:cs typeface="+mn-cs"/>
              </a:rPr>
              <a:t>Houze</a:t>
            </a:r>
            <a:r>
              <a:rPr lang="en-US" sz="1200" kern="1200" dirty="0" smtClean="0">
                <a:solidFill>
                  <a:schemeClr val="tx1"/>
                </a:solidFill>
                <a:latin typeface="+mn-lt"/>
                <a:ea typeface="+mn-ea"/>
                <a:cs typeface="+mn-cs"/>
              </a:rPr>
              <a:t> et al. (2006)</a:t>
            </a:r>
          </a:p>
          <a:p>
            <a:r>
              <a:rPr lang="en-US" sz="1200" kern="1200" dirty="0" smtClean="0">
                <a:solidFill>
                  <a:schemeClr val="tx1"/>
                </a:solidFill>
                <a:latin typeface="+mn-lt"/>
                <a:ea typeface="+mn-ea"/>
                <a:cs typeface="+mn-cs"/>
              </a:rPr>
              <a:t>Research and operational aircraft missions were conducted</a:t>
            </a:r>
          </a:p>
          <a:p>
            <a:r>
              <a:rPr lang="en-US" sz="1200" kern="1200" dirty="0" smtClean="0">
                <a:solidFill>
                  <a:schemeClr val="tx1"/>
                </a:solidFill>
                <a:latin typeface="+mn-lt"/>
                <a:ea typeface="+mn-ea"/>
                <a:cs typeface="+mn-cs"/>
              </a:rPr>
              <a:t>The peak intensity of 80 m/s</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high microwave frequencies (85–89 GHz) by large or numerous ice particles lofted to high altitude by deep convection in the eyewall region produces low bright- ness temperatures</a:t>
            </a:r>
          </a:p>
          <a:p>
            <a:endParaRPr lang="en-US" sz="1200" kern="1200" dirty="0" smtClean="0">
              <a:solidFill>
                <a:schemeClr val="tx1"/>
              </a:solidFill>
              <a:latin typeface="+mn-lt"/>
              <a:ea typeface="+mn-ea"/>
              <a:cs typeface="+mn-cs"/>
            </a:endParaRPr>
          </a:p>
          <a:p>
            <a:r>
              <a:rPr lang="en-US" dirty="0" smtClean="0">
                <a:latin typeface="Calibri" charset="0"/>
              </a:rPr>
              <a:t>I’ll show you that just like the eyewall,</a:t>
            </a:r>
            <a:r>
              <a:rPr lang="en-US" baseline="0" dirty="0" smtClean="0">
                <a:latin typeface="Calibri" charset="0"/>
              </a:rPr>
              <a:t> the secondary eyewall has a maximum of convection and also a maximum in tangential winds</a:t>
            </a:r>
            <a:endParaRPr lang="en-US" dirty="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EDA1525-C855-5D4E-9CB3-F169CD5AE866}" type="slidenum">
              <a:rPr lang="en-US" smtClean="0"/>
              <a:t>7</a:t>
            </a:fld>
            <a:endParaRPr lang="en-US"/>
          </a:p>
        </p:txBody>
      </p:sp>
    </p:spTree>
    <p:extLst>
      <p:ext uri="{BB962C8B-B14F-4D97-AF65-F5344CB8AC3E}">
        <p14:creationId xmlns:p14="http://schemas.microsoft.com/office/powerpoint/2010/main" val="1330031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dirty="0" smtClean="0">
                <a:latin typeface="Calibri" charset="0"/>
              </a:rPr>
              <a:t>So, why secondary eyewalls are important?</a:t>
            </a:r>
          </a:p>
          <a:p>
            <a:endParaRPr lang="en-US" dirty="0" smtClean="0">
              <a:latin typeface="Calibri" charset="0"/>
            </a:endParaRPr>
          </a:p>
          <a:p>
            <a:r>
              <a:rPr lang="en-US" dirty="0" smtClean="0">
                <a:latin typeface="Calibri" charset="0"/>
              </a:rPr>
              <a:t>First understand the</a:t>
            </a:r>
            <a:r>
              <a:rPr lang="en-US" baseline="0" dirty="0" smtClean="0">
                <a:latin typeface="Calibri" charset="0"/>
              </a:rPr>
              <a:t> relevant physics and then make sure those physics are there.</a:t>
            </a:r>
            <a:endParaRPr lang="en-US" dirty="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AC935D-9453-6341-A4D6-B631CB90B08C}" type="datetimeFigureOut">
              <a:rPr lang="en-US" smtClean="0"/>
              <a:t>9/7/14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081CE-7D2E-A341-86EA-20BED1E0F75C}" type="slidenum">
              <a:rPr lang="en-US" smtClean="0"/>
              <a:t>‹#›</a:t>
            </a:fld>
            <a:endParaRPr lang="en-US"/>
          </a:p>
        </p:txBody>
      </p:sp>
    </p:spTree>
    <p:extLst>
      <p:ext uri="{BB962C8B-B14F-4D97-AF65-F5344CB8AC3E}">
        <p14:creationId xmlns:p14="http://schemas.microsoft.com/office/powerpoint/2010/main" val="3224410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AC935D-9453-6341-A4D6-B631CB90B08C}" type="datetimeFigureOut">
              <a:rPr lang="en-US" smtClean="0"/>
              <a:t>9/7/14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081CE-7D2E-A341-86EA-20BED1E0F75C}" type="slidenum">
              <a:rPr lang="en-US" smtClean="0"/>
              <a:t>‹#›</a:t>
            </a:fld>
            <a:endParaRPr lang="en-US"/>
          </a:p>
        </p:txBody>
      </p:sp>
    </p:spTree>
    <p:extLst>
      <p:ext uri="{BB962C8B-B14F-4D97-AF65-F5344CB8AC3E}">
        <p14:creationId xmlns:p14="http://schemas.microsoft.com/office/powerpoint/2010/main" val="1622744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AC935D-9453-6341-A4D6-B631CB90B08C}" type="datetimeFigureOut">
              <a:rPr lang="en-US" smtClean="0"/>
              <a:t>9/7/14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081CE-7D2E-A341-86EA-20BED1E0F75C}" type="slidenum">
              <a:rPr lang="en-US" smtClean="0"/>
              <a:t>‹#›</a:t>
            </a:fld>
            <a:endParaRPr lang="en-US"/>
          </a:p>
        </p:txBody>
      </p:sp>
    </p:spTree>
    <p:extLst>
      <p:ext uri="{BB962C8B-B14F-4D97-AF65-F5344CB8AC3E}">
        <p14:creationId xmlns:p14="http://schemas.microsoft.com/office/powerpoint/2010/main" val="608247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AC935D-9453-6341-A4D6-B631CB90B08C}" type="datetimeFigureOut">
              <a:rPr lang="en-US" smtClean="0"/>
              <a:t>9/7/14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081CE-7D2E-A341-86EA-20BED1E0F75C}" type="slidenum">
              <a:rPr lang="en-US" smtClean="0"/>
              <a:t>‹#›</a:t>
            </a:fld>
            <a:endParaRPr lang="en-US"/>
          </a:p>
        </p:txBody>
      </p:sp>
    </p:spTree>
    <p:extLst>
      <p:ext uri="{BB962C8B-B14F-4D97-AF65-F5344CB8AC3E}">
        <p14:creationId xmlns:p14="http://schemas.microsoft.com/office/powerpoint/2010/main" val="3683362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AC935D-9453-6341-A4D6-B631CB90B08C}" type="datetimeFigureOut">
              <a:rPr lang="en-US" smtClean="0"/>
              <a:t>9/7/14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081CE-7D2E-A341-86EA-20BED1E0F75C}" type="slidenum">
              <a:rPr lang="en-US" smtClean="0"/>
              <a:t>‹#›</a:t>
            </a:fld>
            <a:endParaRPr lang="en-US"/>
          </a:p>
        </p:txBody>
      </p:sp>
    </p:spTree>
    <p:extLst>
      <p:ext uri="{BB962C8B-B14F-4D97-AF65-F5344CB8AC3E}">
        <p14:creationId xmlns:p14="http://schemas.microsoft.com/office/powerpoint/2010/main" val="3183020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AC935D-9453-6341-A4D6-B631CB90B08C}" type="datetimeFigureOut">
              <a:rPr lang="en-US" smtClean="0"/>
              <a:t>9/7/14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081CE-7D2E-A341-86EA-20BED1E0F75C}" type="slidenum">
              <a:rPr lang="en-US" smtClean="0"/>
              <a:t>‹#›</a:t>
            </a:fld>
            <a:endParaRPr lang="en-US"/>
          </a:p>
        </p:txBody>
      </p:sp>
    </p:spTree>
    <p:extLst>
      <p:ext uri="{BB962C8B-B14F-4D97-AF65-F5344CB8AC3E}">
        <p14:creationId xmlns:p14="http://schemas.microsoft.com/office/powerpoint/2010/main" val="906936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AC935D-9453-6341-A4D6-B631CB90B08C}" type="datetimeFigureOut">
              <a:rPr lang="en-US" smtClean="0"/>
              <a:t>9/7/14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081CE-7D2E-A341-86EA-20BED1E0F75C}" type="slidenum">
              <a:rPr lang="en-US" smtClean="0"/>
              <a:t>‹#›</a:t>
            </a:fld>
            <a:endParaRPr lang="en-US"/>
          </a:p>
        </p:txBody>
      </p:sp>
    </p:spTree>
    <p:extLst>
      <p:ext uri="{BB962C8B-B14F-4D97-AF65-F5344CB8AC3E}">
        <p14:creationId xmlns:p14="http://schemas.microsoft.com/office/powerpoint/2010/main" val="2935562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AC935D-9453-6341-A4D6-B631CB90B08C}" type="datetimeFigureOut">
              <a:rPr lang="en-US" smtClean="0"/>
              <a:t>9/7/14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081CE-7D2E-A341-86EA-20BED1E0F75C}" type="slidenum">
              <a:rPr lang="en-US" smtClean="0"/>
              <a:t>‹#›</a:t>
            </a:fld>
            <a:endParaRPr lang="en-US"/>
          </a:p>
        </p:txBody>
      </p:sp>
    </p:spTree>
    <p:extLst>
      <p:ext uri="{BB962C8B-B14F-4D97-AF65-F5344CB8AC3E}">
        <p14:creationId xmlns:p14="http://schemas.microsoft.com/office/powerpoint/2010/main" val="613458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AC935D-9453-6341-A4D6-B631CB90B08C}" type="datetimeFigureOut">
              <a:rPr lang="en-US" smtClean="0"/>
              <a:t>9/7/14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081CE-7D2E-A341-86EA-20BED1E0F75C}" type="slidenum">
              <a:rPr lang="en-US" smtClean="0"/>
              <a:t>‹#›</a:t>
            </a:fld>
            <a:endParaRPr lang="en-US"/>
          </a:p>
        </p:txBody>
      </p:sp>
    </p:spTree>
    <p:extLst>
      <p:ext uri="{BB962C8B-B14F-4D97-AF65-F5344CB8AC3E}">
        <p14:creationId xmlns:p14="http://schemas.microsoft.com/office/powerpoint/2010/main" val="67158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AC935D-9453-6341-A4D6-B631CB90B08C}" type="datetimeFigureOut">
              <a:rPr lang="en-US" smtClean="0"/>
              <a:t>9/7/14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081CE-7D2E-A341-86EA-20BED1E0F75C}" type="slidenum">
              <a:rPr lang="en-US" smtClean="0"/>
              <a:t>‹#›</a:t>
            </a:fld>
            <a:endParaRPr lang="en-US"/>
          </a:p>
        </p:txBody>
      </p:sp>
    </p:spTree>
    <p:extLst>
      <p:ext uri="{BB962C8B-B14F-4D97-AF65-F5344CB8AC3E}">
        <p14:creationId xmlns:p14="http://schemas.microsoft.com/office/powerpoint/2010/main" val="4183020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AC935D-9453-6341-A4D6-B631CB90B08C}" type="datetimeFigureOut">
              <a:rPr lang="en-US" smtClean="0"/>
              <a:t>9/7/14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081CE-7D2E-A341-86EA-20BED1E0F75C}" type="slidenum">
              <a:rPr lang="en-US" smtClean="0"/>
              <a:t>‹#›</a:t>
            </a:fld>
            <a:endParaRPr lang="en-US"/>
          </a:p>
        </p:txBody>
      </p:sp>
    </p:spTree>
    <p:extLst>
      <p:ext uri="{BB962C8B-B14F-4D97-AF65-F5344CB8AC3E}">
        <p14:creationId xmlns:p14="http://schemas.microsoft.com/office/powerpoint/2010/main" val="98589740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AC935D-9453-6341-A4D6-B631CB90B08C}" type="datetimeFigureOut">
              <a:rPr lang="en-US" smtClean="0"/>
              <a:t>9/7/14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081CE-7D2E-A341-86EA-20BED1E0F75C}" type="slidenum">
              <a:rPr lang="en-US" smtClean="0"/>
              <a:t>‹#›</a:t>
            </a:fld>
            <a:endParaRPr lang="en-US"/>
          </a:p>
        </p:txBody>
      </p:sp>
    </p:spTree>
    <p:extLst>
      <p:ext uri="{BB962C8B-B14F-4D97-AF65-F5344CB8AC3E}">
        <p14:creationId xmlns:p14="http://schemas.microsoft.com/office/powerpoint/2010/main" val="3474497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oleObject" Target="../embeddings/oleObject1.bin"/><Relationship Id="rId9" Type="http://schemas.openxmlformats.org/officeDocument/2006/relationships/image" Target="../media/image14.emf"/><Relationship Id="rId10" Type="http://schemas.openxmlformats.org/officeDocument/2006/relationships/oleObject" Target="../embeddings/oleObject2.bin"/><Relationship Id="rId11" Type="http://schemas.openxmlformats.org/officeDocument/2006/relationships/image" Target="../media/image15.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20.emf"/><Relationship Id="rId5" Type="http://schemas.openxmlformats.org/officeDocument/2006/relationships/oleObject" Target="../embeddings/oleObject4.bin"/><Relationship Id="rId6" Type="http://schemas.openxmlformats.org/officeDocument/2006/relationships/image" Target="../media/image21.emf"/><Relationship Id="rId7" Type="http://schemas.openxmlformats.org/officeDocument/2006/relationships/oleObject" Target="../embeddings/oleObject5.bin"/><Relationship Id="rId8" Type="http://schemas.openxmlformats.org/officeDocument/2006/relationships/image" Target="../media/image22.emf"/><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11" Type="http://schemas.openxmlformats.org/officeDocument/2006/relationships/image" Target="../media/image36.emf"/><Relationship Id="rId12" Type="http://schemas.openxmlformats.org/officeDocument/2006/relationships/oleObject" Target="../embeddings/oleObject10.bin"/><Relationship Id="rId13" Type="http://schemas.openxmlformats.org/officeDocument/2006/relationships/image" Target="../media/image37.emf"/><Relationship Id="rId14" Type="http://schemas.openxmlformats.org/officeDocument/2006/relationships/oleObject" Target="../embeddings/oleObject11.bin"/><Relationship Id="rId15" Type="http://schemas.openxmlformats.org/officeDocument/2006/relationships/image" Target="../media/image38.emf"/><Relationship Id="rId16" Type="http://schemas.openxmlformats.org/officeDocument/2006/relationships/image" Target="../media/image32.png"/><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notesSlide" Target="../notesSlides/notesSlide19.xml"/><Relationship Id="rId4" Type="http://schemas.openxmlformats.org/officeDocument/2006/relationships/oleObject" Target="../embeddings/oleObject6.bin"/><Relationship Id="rId5" Type="http://schemas.openxmlformats.org/officeDocument/2006/relationships/image" Target="../media/image33.emf"/><Relationship Id="rId6" Type="http://schemas.openxmlformats.org/officeDocument/2006/relationships/oleObject" Target="../embeddings/oleObject7.bin"/><Relationship Id="rId7" Type="http://schemas.openxmlformats.org/officeDocument/2006/relationships/image" Target="../media/image34.emf"/><Relationship Id="rId8" Type="http://schemas.openxmlformats.org/officeDocument/2006/relationships/oleObject" Target="../embeddings/oleObject8.bin"/><Relationship Id="rId9" Type="http://schemas.openxmlformats.org/officeDocument/2006/relationships/image" Target="../media/image35.emf"/><Relationship Id="rId10" Type="http://schemas.openxmlformats.org/officeDocument/2006/relationships/oleObject" Target="../embeddings/oleObject9.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12.bin"/><Relationship Id="rId5" Type="http://schemas.openxmlformats.org/officeDocument/2006/relationships/image" Target="../media/image39.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13.bin"/><Relationship Id="rId5" Type="http://schemas.openxmlformats.org/officeDocument/2006/relationships/image" Target="../media/image39.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45.png"/><Relationship Id="rId5" Type="http://schemas.openxmlformats.org/officeDocument/2006/relationships/oleObject" Target="../embeddings/oleObject14.bin"/><Relationship Id="rId6" Type="http://schemas.openxmlformats.org/officeDocument/2006/relationships/image" Target="../media/image43.emf"/><Relationship Id="rId7" Type="http://schemas.openxmlformats.org/officeDocument/2006/relationships/oleObject" Target="../embeddings/oleObject15.bin"/><Relationship Id="rId8" Type="http://schemas.openxmlformats.org/officeDocument/2006/relationships/image" Target="../media/image44.emf"/><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53.emf"/><Relationship Id="rId5" Type="http://schemas.openxmlformats.org/officeDocument/2006/relationships/oleObject" Target="../embeddings/oleObject17.bin"/><Relationship Id="rId6" Type="http://schemas.openxmlformats.org/officeDocument/2006/relationships/image" Target="../media/image54.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video" Target="../media/media1.mov"/><Relationship Id="rId4" Type="http://schemas.openxmlformats.org/officeDocument/2006/relationships/slideLayout" Target="../slideLayouts/slideLayout2.xml"/><Relationship Id="rId5" Type="http://schemas.openxmlformats.org/officeDocument/2006/relationships/notesSlide" Target="../notesSlides/notesSlide26.xml"/><Relationship Id="rId6" Type="http://schemas.openxmlformats.org/officeDocument/2006/relationships/image" Target="../media/image56.png"/><Relationship Id="rId7" Type="http://schemas.openxmlformats.org/officeDocument/2006/relationships/oleObject" Target="../embeddings/oleObject18.bin"/><Relationship Id="rId8" Type="http://schemas.openxmlformats.org/officeDocument/2006/relationships/image" Target="../media/image53.emf"/><Relationship Id="rId9" Type="http://schemas.openxmlformats.org/officeDocument/2006/relationships/oleObject" Target="../embeddings/oleObject19.bin"/><Relationship Id="rId10" Type="http://schemas.openxmlformats.org/officeDocument/2006/relationships/image" Target="../media/image54.emf"/><Relationship Id="rId1" Type="http://schemas.openxmlformats.org/officeDocument/2006/relationships/vmlDrawing" Target="../drawings/vmlDrawing8.vml"/><Relationship Id="rId2" Type="http://schemas.microsoft.com/office/2007/relationships/media" Target="../media/media1.mov"/></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4.png"/><Relationship Id="rId1" Type="http://schemas.microsoft.com/office/2007/relationships/media" Target="../media/media2.mov"/><Relationship Id="rId2" Type="http://schemas.openxmlformats.org/officeDocument/2006/relationships/video" Target="../media/media2.mov"/></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9" descr="Screen shot 2010-05-05 at 9.18.41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Title 1"/>
          <p:cNvSpPr txBox="1">
            <a:spLocks/>
          </p:cNvSpPr>
          <p:nvPr/>
        </p:nvSpPr>
        <p:spPr bwMode="auto">
          <a:xfrm>
            <a:off x="0" y="2497138"/>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CA" sz="6000" dirty="0" smtClean="0">
                <a:latin typeface="Abadi MT Condensed Extra Bold" charset="0"/>
              </a:rPr>
              <a:t>Secondary </a:t>
            </a:r>
            <a:r>
              <a:rPr lang="en-CA" sz="6000" dirty="0">
                <a:latin typeface="Abadi MT Condensed Extra Bold" charset="0"/>
              </a:rPr>
              <a:t>Eyewall </a:t>
            </a:r>
            <a:r>
              <a:rPr lang="en-CA" sz="6000" dirty="0" smtClean="0">
                <a:latin typeface="Abadi MT Condensed Extra Bold" charset="0"/>
              </a:rPr>
              <a:t>Formation</a:t>
            </a:r>
          </a:p>
          <a:p>
            <a:pPr algn="ctr" eaLnBrk="1" hangingPunct="1"/>
            <a:r>
              <a:rPr lang="en-CA" sz="6000" dirty="0" smtClean="0">
                <a:latin typeface="Abadi MT Condensed Extra Bold" charset="0"/>
              </a:rPr>
              <a:t>dynamics</a:t>
            </a:r>
            <a:endParaRPr lang="en-CA" sz="6000" dirty="0">
              <a:latin typeface="Abadi MT Condensed Extra Bold" charset="0"/>
            </a:endParaRPr>
          </a:p>
        </p:txBody>
      </p:sp>
      <p:sp>
        <p:nvSpPr>
          <p:cNvPr id="14339" name="Rectangle 11"/>
          <p:cNvSpPr>
            <a:spLocks noChangeArrowheads="1"/>
          </p:cNvSpPr>
          <p:nvPr/>
        </p:nvSpPr>
        <p:spPr bwMode="auto">
          <a:xfrm>
            <a:off x="5827842" y="4953000"/>
            <a:ext cx="24160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CA" sz="2800" dirty="0">
                <a:latin typeface="Abadi MT Condensed Extra Bold" charset="0"/>
              </a:rPr>
              <a:t>Sergio F. Abarca </a:t>
            </a:r>
          </a:p>
          <a:p>
            <a:pPr algn="r"/>
            <a:r>
              <a:rPr lang="en-CA" sz="1600" dirty="0" smtClean="0">
                <a:latin typeface="Abadi MT Condensed Extra Bold" charset="0"/>
              </a:rPr>
              <a:t>September 08, 2014</a:t>
            </a:r>
            <a:endParaRPr lang="en-CA" sz="1600" dirty="0">
              <a:latin typeface="Abadi MT Condensed Extra Bold" charset="0"/>
            </a:endParaRPr>
          </a:p>
          <a:p>
            <a:pPr algn="r"/>
            <a:r>
              <a:rPr lang="en-CA" sz="1600" dirty="0" smtClean="0">
                <a:latin typeface="Abadi MT Condensed Extra Bold" charset="0"/>
              </a:rPr>
              <a:t>College Park, MD</a:t>
            </a:r>
            <a:endParaRPr lang="en-CA" sz="1600" dirty="0">
              <a:latin typeface="Abadi MT Condensed Extra Bold" charset="0"/>
            </a:endParaRPr>
          </a:p>
        </p:txBody>
      </p:sp>
    </p:spTree>
    <p:extLst>
      <p:ext uri="{BB962C8B-B14F-4D97-AF65-F5344CB8AC3E}">
        <p14:creationId xmlns:p14="http://schemas.microsoft.com/office/powerpoint/2010/main" val="362557835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6" descr="Screen shot 2010-09-27 at 12.29.24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75250" y="4572000"/>
            <a:ext cx="16795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2" name="Group 8"/>
          <p:cNvGrpSpPr>
            <a:grpSpLocks/>
          </p:cNvGrpSpPr>
          <p:nvPr/>
        </p:nvGrpSpPr>
        <p:grpSpPr bwMode="auto">
          <a:xfrm>
            <a:off x="4267200" y="1592263"/>
            <a:ext cx="2660650" cy="1227137"/>
            <a:chOff x="2784" y="1152"/>
            <a:chExt cx="1676" cy="773"/>
          </a:xfrm>
        </p:grpSpPr>
        <p:pic>
          <p:nvPicPr>
            <p:cNvPr id="30735" name="Picture 6" descr="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0" y="1152"/>
              <a:ext cx="1580" cy="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6" name="Rectangle 7"/>
            <p:cNvSpPr>
              <a:spLocks noChangeArrowheads="1"/>
            </p:cNvSpPr>
            <p:nvPr/>
          </p:nvSpPr>
          <p:spPr bwMode="auto">
            <a:xfrm>
              <a:off x="2784" y="1152"/>
              <a:ext cx="528" cy="7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s-ES_tradnl" sz="1800"/>
            </a:p>
          </p:txBody>
        </p:sp>
      </p:grpSp>
      <p:sp>
        <p:nvSpPr>
          <p:cNvPr id="30723" name="Rectangle 2"/>
          <p:cNvSpPr txBox="1">
            <a:spLocks noChangeArrowheads="1"/>
          </p:cNvSpPr>
          <p:nvPr/>
        </p:nvSpPr>
        <p:spPr bwMode="auto">
          <a:xfrm>
            <a:off x="196850" y="304800"/>
            <a:ext cx="43751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r>
              <a:rPr lang="en-US" sz="3600" dirty="0" smtClean="0">
                <a:solidFill>
                  <a:schemeClr val="tx2"/>
                </a:solidFill>
                <a:latin typeface="Abadi MT Condensed Extra Bold" charset="0"/>
              </a:rPr>
              <a:t>Variety of</a:t>
            </a:r>
          </a:p>
          <a:p>
            <a:pPr algn="ctr" defTabSz="914400" eaLnBrk="1" hangingPunct="1"/>
            <a:r>
              <a:rPr lang="en-US" sz="3600" dirty="0" smtClean="0">
                <a:solidFill>
                  <a:schemeClr val="tx2"/>
                </a:solidFill>
                <a:latin typeface="Abadi MT Condensed Extra Bold" charset="0"/>
              </a:rPr>
              <a:t>SEF Hypotheses</a:t>
            </a:r>
            <a:endParaRPr lang="en-US" sz="3600" dirty="0">
              <a:solidFill>
                <a:schemeClr val="tx2"/>
              </a:solidFill>
              <a:latin typeface="Abadi MT Condensed Extra Bold" charset="0"/>
            </a:endParaRPr>
          </a:p>
        </p:txBody>
      </p:sp>
      <p:sp>
        <p:nvSpPr>
          <p:cNvPr id="30724" name="Rectangle 4"/>
          <p:cNvSpPr>
            <a:spLocks noChangeArrowheads="1"/>
          </p:cNvSpPr>
          <p:nvPr/>
        </p:nvSpPr>
        <p:spPr bwMode="auto">
          <a:xfrm>
            <a:off x="349250" y="2239963"/>
            <a:ext cx="43291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solidFill>
                  <a:srgbClr val="0000BE"/>
                </a:solidFill>
                <a:latin typeface="Lucida Grande" charset="0"/>
                <a:cs typeface="Lucida Grande" charset="0"/>
              </a:rPr>
              <a:t>β</a:t>
            </a:r>
            <a:r>
              <a:rPr lang="en-US" sz="3200">
                <a:solidFill>
                  <a:srgbClr val="0000BE"/>
                </a:solidFill>
                <a:latin typeface="Abadi MT Condensed Extra Bold" charset="0"/>
                <a:cs typeface="Abadi MT Condensed Extra Bold" charset="0"/>
              </a:rPr>
              <a:t>-Skirt axisymmetrization</a:t>
            </a:r>
          </a:p>
        </p:txBody>
      </p:sp>
      <p:sp>
        <p:nvSpPr>
          <p:cNvPr id="30725" name="Rectangle 3"/>
          <p:cNvSpPr txBox="1">
            <a:spLocks noChangeArrowheads="1"/>
          </p:cNvSpPr>
          <p:nvPr/>
        </p:nvSpPr>
        <p:spPr bwMode="auto">
          <a:xfrm>
            <a:off x="5257800" y="304800"/>
            <a:ext cx="3276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eaLnBrk="1" hangingPunct="1">
              <a:spcBef>
                <a:spcPct val="20000"/>
              </a:spcBef>
            </a:pPr>
            <a:r>
              <a:rPr lang="en-US" sz="3200">
                <a:solidFill>
                  <a:srgbClr val="0000BE"/>
                </a:solidFill>
                <a:latin typeface="Abadi MT Condensed Extra Bold" charset="0"/>
              </a:rPr>
              <a:t>Barotropic </a:t>
            </a:r>
          </a:p>
          <a:p>
            <a:pPr algn="ctr" defTabSz="914400" eaLnBrk="1" hangingPunct="1">
              <a:spcBef>
                <a:spcPct val="20000"/>
              </a:spcBef>
            </a:pPr>
            <a:r>
              <a:rPr lang="en-US" sz="3200">
                <a:solidFill>
                  <a:srgbClr val="0000BE"/>
                </a:solidFill>
                <a:latin typeface="Abadi MT Condensed Extra Bold" charset="0"/>
              </a:rPr>
              <a:t>vortex interactions</a:t>
            </a:r>
            <a:endParaRPr lang="en-US" sz="4400">
              <a:solidFill>
                <a:srgbClr val="0000BE"/>
              </a:solidFill>
              <a:latin typeface="Abadi MT Condensed Extra Bold" charset="0"/>
            </a:endParaRPr>
          </a:p>
        </p:txBody>
      </p:sp>
      <p:pic>
        <p:nvPicPr>
          <p:cNvPr id="30726" name="Picture 9" descr="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6263" y="1524000"/>
            <a:ext cx="160813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13" descr="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013" y="2895600"/>
            <a:ext cx="4217987"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Rectangle 14"/>
          <p:cNvSpPr>
            <a:spLocks noChangeArrowheads="1"/>
          </p:cNvSpPr>
          <p:nvPr/>
        </p:nvSpPr>
        <p:spPr bwMode="auto">
          <a:xfrm>
            <a:off x="5068888" y="3419475"/>
            <a:ext cx="35861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3200">
                <a:solidFill>
                  <a:srgbClr val="0000BE"/>
                </a:solidFill>
                <a:latin typeface="Abadi MT Condensed Extra Bold" charset="0"/>
                <a:cs typeface="Abadi MT Condensed Extra Bold" charset="0"/>
              </a:rPr>
              <a:t>Vortex Rossby waves </a:t>
            </a:r>
          </a:p>
          <a:p>
            <a:pPr algn="ctr"/>
            <a:r>
              <a:rPr lang="en-US" sz="3200">
                <a:solidFill>
                  <a:srgbClr val="0000BE"/>
                </a:solidFill>
                <a:latin typeface="Abadi MT Condensed Extra Bold" charset="0"/>
                <a:cs typeface="Abadi MT Condensed Extra Bold" charset="0"/>
              </a:rPr>
              <a:t>(VRWs)</a:t>
            </a:r>
          </a:p>
        </p:txBody>
      </p:sp>
      <p:graphicFrame>
        <p:nvGraphicFramePr>
          <p:cNvPr id="30729" name="Object 2"/>
          <p:cNvGraphicFramePr>
            <a:graphicFrameLocks noChangeAspect="1"/>
          </p:cNvGraphicFramePr>
          <p:nvPr>
            <p:extLst>
              <p:ext uri="{D42A27DB-BD31-4B8C-83A1-F6EECF244321}">
                <p14:modId xmlns:p14="http://schemas.microsoft.com/office/powerpoint/2010/main" val="1128947408"/>
              </p:ext>
            </p:extLst>
          </p:nvPr>
        </p:nvGraphicFramePr>
        <p:xfrm>
          <a:off x="6811964" y="4456113"/>
          <a:ext cx="1247806" cy="1624014"/>
        </p:xfrm>
        <a:graphic>
          <a:graphicData uri="http://schemas.openxmlformats.org/presentationml/2006/ole">
            <mc:AlternateContent xmlns:mc="http://schemas.openxmlformats.org/markup-compatibility/2006">
              <mc:Choice xmlns:v="urn:schemas-microsoft-com:vml" Requires="v">
                <p:oleObj spid="_x0000_s17751" name="Document" r:id="rId8" imgW="2734056" imgH="3566160" progId="Word.Document.8">
                  <p:embed/>
                </p:oleObj>
              </mc:Choice>
              <mc:Fallback>
                <p:oleObj name="Document" r:id="rId8" imgW="2734056" imgH="3566160" progId="Word.Document.8">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11964" y="4456113"/>
                        <a:ext cx="1247806" cy="1624014"/>
                      </a:xfrm>
                      <a:prstGeom prst="rect">
                        <a:avLst/>
                      </a:prstGeom>
                      <a:noFill/>
                      <a:ln>
                        <a:noFill/>
                      </a:ln>
                      <a:effectLst/>
                      <a:extLst/>
                    </p:spPr>
                  </p:pic>
                </p:oleObj>
              </mc:Fallback>
            </mc:AlternateContent>
          </a:graphicData>
        </a:graphic>
      </p:graphicFrame>
      <p:sp>
        <p:nvSpPr>
          <p:cNvPr id="30730" name="Rectangle 15"/>
          <p:cNvSpPr>
            <a:spLocks noChangeArrowheads="1"/>
          </p:cNvSpPr>
          <p:nvPr/>
        </p:nvSpPr>
        <p:spPr bwMode="auto">
          <a:xfrm>
            <a:off x="5029200" y="2743200"/>
            <a:ext cx="1871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Abadi MT Condensed Extra Bold" charset="0"/>
                <a:cs typeface="Abadi MT Condensed Extra Bold" charset="0"/>
              </a:rPr>
              <a:t>Kuo et al. (2004; 2008)</a:t>
            </a:r>
          </a:p>
        </p:txBody>
      </p:sp>
      <p:sp>
        <p:nvSpPr>
          <p:cNvPr id="30731" name="Rectangle 17"/>
          <p:cNvSpPr>
            <a:spLocks noChangeArrowheads="1"/>
          </p:cNvSpPr>
          <p:nvPr/>
        </p:nvSpPr>
        <p:spPr bwMode="auto">
          <a:xfrm>
            <a:off x="5662613" y="6080127"/>
            <a:ext cx="34813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dirty="0">
                <a:latin typeface="Abadi MT Condensed Extra Bold" charset="0"/>
                <a:cs typeface="Abadi MT Condensed Extra Bold" charset="0"/>
              </a:rPr>
              <a:t>Montgomery and </a:t>
            </a:r>
            <a:r>
              <a:rPr lang="en-US" sz="1200" dirty="0" err="1">
                <a:latin typeface="Abadi MT Condensed Extra Bold" charset="0"/>
                <a:cs typeface="Abadi MT Condensed Extra Bold" charset="0"/>
              </a:rPr>
              <a:t>Kallenbach</a:t>
            </a:r>
            <a:r>
              <a:rPr lang="en-US" sz="1200" dirty="0">
                <a:latin typeface="Abadi MT Condensed Extra Bold" charset="0"/>
                <a:cs typeface="Abadi MT Condensed Extra Bold" charset="0"/>
              </a:rPr>
              <a:t> (1997);</a:t>
            </a:r>
          </a:p>
          <a:p>
            <a:r>
              <a:rPr lang="en-US" sz="1200" dirty="0">
                <a:latin typeface="Abadi MT Condensed Extra Bold" charset="0"/>
                <a:cs typeface="Abadi MT Condensed Extra Bold" charset="0"/>
              </a:rPr>
              <a:t>Camp and Montgomery (2001</a:t>
            </a:r>
            <a:r>
              <a:rPr lang="en-US" sz="1200" dirty="0" smtClean="0">
                <a:latin typeface="Abadi MT Condensed Extra Bold" charset="0"/>
                <a:cs typeface="Abadi MT Condensed Extra Bold" charset="0"/>
              </a:rPr>
              <a:t>);</a:t>
            </a:r>
          </a:p>
          <a:p>
            <a:r>
              <a:rPr lang="en-US" sz="1200" dirty="0" smtClean="0">
                <a:latin typeface="Abadi MT Condensed Extra Bold" charset="0"/>
                <a:cs typeface="Abadi MT Condensed Extra Bold" charset="0"/>
              </a:rPr>
              <a:t>Abarca and Corbosiero (2011)</a:t>
            </a:r>
          </a:p>
          <a:p>
            <a:r>
              <a:rPr lang="en-US" sz="1200" dirty="0" err="1" smtClean="0">
                <a:latin typeface="Abadi MT Condensed Extra Bold" charset="0"/>
                <a:cs typeface="Abadi MT Condensed Extra Bold" charset="0"/>
              </a:rPr>
              <a:t>Menelaou</a:t>
            </a:r>
            <a:r>
              <a:rPr lang="en-US" sz="1200" dirty="0" smtClean="0">
                <a:latin typeface="Abadi MT Condensed Extra Bold" charset="0"/>
                <a:cs typeface="Abadi MT Condensed Extra Bold" charset="0"/>
              </a:rPr>
              <a:t> et al. (2013) </a:t>
            </a:r>
            <a:endParaRPr lang="en-US" sz="1200" dirty="0">
              <a:latin typeface="Abadi MT Condensed Extra Bold" charset="0"/>
              <a:cs typeface="Abadi MT Condensed Extra Bold" charset="0"/>
            </a:endParaRPr>
          </a:p>
        </p:txBody>
      </p:sp>
      <p:sp>
        <p:nvSpPr>
          <p:cNvPr id="30732" name="Rectangle 18"/>
          <p:cNvSpPr>
            <a:spLocks noChangeArrowheads="1"/>
          </p:cNvSpPr>
          <p:nvPr/>
        </p:nvSpPr>
        <p:spPr bwMode="auto">
          <a:xfrm>
            <a:off x="2043113" y="5548313"/>
            <a:ext cx="24447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Abadi MT Condensed Extra Bold" charset="0"/>
                <a:cs typeface="Abadi MT Condensed Extra Bold" charset="0"/>
              </a:rPr>
              <a:t>Terwey and Montgomery (2008)</a:t>
            </a:r>
            <a:endParaRPr lang="en-US" sz="1400"/>
          </a:p>
        </p:txBody>
      </p:sp>
      <p:graphicFrame>
        <p:nvGraphicFramePr>
          <p:cNvPr id="30733" name="Object 3"/>
          <p:cNvGraphicFramePr>
            <a:graphicFrameLocks noChangeAspect="1"/>
          </p:cNvGraphicFramePr>
          <p:nvPr/>
        </p:nvGraphicFramePr>
        <p:xfrm>
          <a:off x="5891213" y="4873625"/>
          <a:ext cx="722312" cy="603250"/>
        </p:xfrm>
        <a:graphic>
          <a:graphicData uri="http://schemas.openxmlformats.org/presentationml/2006/ole">
            <mc:AlternateContent xmlns:mc="http://schemas.openxmlformats.org/markup-compatibility/2006">
              <mc:Choice xmlns:v="urn:schemas-microsoft-com:vml" Requires="v">
                <p:oleObj spid="_x0000_s17752" name="Equation" r:id="rId10" imgW="457200" imgH="381000" progId="Equation.3">
                  <p:embed/>
                </p:oleObj>
              </mc:Choice>
              <mc:Fallback>
                <p:oleObj name="Equation" r:id="rId10" imgW="457200" imgH="3810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91213" y="4873625"/>
                        <a:ext cx="72231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862916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Oval 4"/>
          <p:cNvSpPr>
            <a:spLocks noChangeArrowheads="1"/>
          </p:cNvSpPr>
          <p:nvPr/>
        </p:nvSpPr>
        <p:spPr bwMode="auto">
          <a:xfrm>
            <a:off x="1616075" y="1417638"/>
            <a:ext cx="5867400" cy="2362200"/>
          </a:xfrm>
          <a:prstGeom prst="ellipse">
            <a:avLst/>
          </a:prstGeom>
          <a:noFill/>
          <a:ln w="28575">
            <a:solidFill>
              <a:srgbClr val="CC9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914400"/>
            <a:endParaRPr lang="en-US" sz="2400" b="1">
              <a:solidFill>
                <a:srgbClr val="3333CC"/>
              </a:solidFill>
              <a:latin typeface="Abadi MT Condensed Extra Bold" charset="0"/>
            </a:endParaRPr>
          </a:p>
        </p:txBody>
      </p:sp>
      <p:sp>
        <p:nvSpPr>
          <p:cNvPr id="36868" name="Line 5"/>
          <p:cNvSpPr>
            <a:spLocks noChangeShapeType="1"/>
          </p:cNvSpPr>
          <p:nvPr/>
        </p:nvSpPr>
        <p:spPr bwMode="auto">
          <a:xfrm flipV="1">
            <a:off x="5502275" y="3540125"/>
            <a:ext cx="1066800" cy="152400"/>
          </a:xfrm>
          <a:prstGeom prst="line">
            <a:avLst/>
          </a:prstGeom>
          <a:noFill/>
          <a:ln w="28575">
            <a:solidFill>
              <a:srgbClr val="CC0000"/>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69" name="Text Box 6"/>
          <p:cNvSpPr txBox="1">
            <a:spLocks noChangeArrowheads="1"/>
          </p:cNvSpPr>
          <p:nvPr/>
        </p:nvSpPr>
        <p:spPr bwMode="auto">
          <a:xfrm>
            <a:off x="1616075" y="284163"/>
            <a:ext cx="656907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defTabSz="914400">
              <a:spcAft>
                <a:spcPct val="50000"/>
              </a:spcAft>
              <a:buFont typeface="Wingdings" charset="0"/>
              <a:buNone/>
            </a:pPr>
            <a:r>
              <a:rPr lang="en-AU" sz="3000" b="1">
                <a:latin typeface="Abadi MT Condensed Extra Bold" charset="0"/>
              </a:rPr>
              <a:t>Basic principle of hurricane intensification</a:t>
            </a:r>
          </a:p>
        </p:txBody>
      </p:sp>
      <p:sp>
        <p:nvSpPr>
          <p:cNvPr id="36870" name="Oval 7"/>
          <p:cNvSpPr>
            <a:spLocks noChangeArrowheads="1"/>
          </p:cNvSpPr>
          <p:nvPr/>
        </p:nvSpPr>
        <p:spPr bwMode="auto">
          <a:xfrm>
            <a:off x="5273675" y="3463925"/>
            <a:ext cx="457200" cy="457200"/>
          </a:xfrm>
          <a:prstGeom prst="ellipse">
            <a:avLst/>
          </a:prstGeom>
          <a:solidFill>
            <a:schemeClr val="accent2"/>
          </a:solidFill>
          <a:ln w="12700">
            <a:solidFill>
              <a:schemeClr val="tx1"/>
            </a:solidFill>
            <a:round/>
            <a:headEnd type="none" w="sm" len="sm"/>
            <a:tailEnd type="none" w="sm" len="sm"/>
          </a:ln>
        </p:spPr>
        <p:txBody>
          <a:bodyPr wrap="none" anchor="ctr"/>
          <a:lstStyle/>
          <a:p>
            <a:pPr defTabSz="914400"/>
            <a:endParaRPr lang="en-US" sz="2400" b="1">
              <a:solidFill>
                <a:srgbClr val="3333CC"/>
              </a:solidFill>
              <a:latin typeface="Abadi MT Condensed Extra Bold" charset="0"/>
            </a:endParaRPr>
          </a:p>
        </p:txBody>
      </p:sp>
      <p:sp>
        <p:nvSpPr>
          <p:cNvPr id="36871" name="Oval 8"/>
          <p:cNvSpPr>
            <a:spLocks noChangeArrowheads="1"/>
          </p:cNvSpPr>
          <p:nvPr/>
        </p:nvSpPr>
        <p:spPr bwMode="auto">
          <a:xfrm>
            <a:off x="2530475" y="1787525"/>
            <a:ext cx="4114800" cy="1447800"/>
          </a:xfrm>
          <a:prstGeom prst="ellipse">
            <a:avLst/>
          </a:prstGeom>
          <a:noFill/>
          <a:ln w="28575">
            <a:solidFill>
              <a:srgbClr val="CC99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914400"/>
            <a:endParaRPr lang="en-US" sz="2400" b="1">
              <a:solidFill>
                <a:srgbClr val="3333CC"/>
              </a:solidFill>
              <a:latin typeface="Abadi MT Condensed Extra Bold" charset="0"/>
            </a:endParaRPr>
          </a:p>
        </p:txBody>
      </p:sp>
      <p:sp>
        <p:nvSpPr>
          <p:cNvPr id="36872" name="Line 9"/>
          <p:cNvSpPr>
            <a:spLocks noChangeShapeType="1"/>
          </p:cNvSpPr>
          <p:nvPr/>
        </p:nvSpPr>
        <p:spPr bwMode="auto">
          <a:xfrm flipH="1" flipV="1">
            <a:off x="3978275" y="1635125"/>
            <a:ext cx="1508125" cy="193675"/>
          </a:xfrm>
          <a:prstGeom prst="line">
            <a:avLst/>
          </a:prstGeom>
          <a:noFill/>
          <a:ln w="28575">
            <a:solidFill>
              <a:srgbClr val="CC0000"/>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3" name="Oval 10"/>
          <p:cNvSpPr>
            <a:spLocks noChangeArrowheads="1"/>
          </p:cNvSpPr>
          <p:nvPr/>
        </p:nvSpPr>
        <p:spPr bwMode="auto">
          <a:xfrm>
            <a:off x="5181600" y="1600200"/>
            <a:ext cx="457200" cy="457200"/>
          </a:xfrm>
          <a:prstGeom prst="ellipse">
            <a:avLst/>
          </a:prstGeom>
          <a:solidFill>
            <a:schemeClr val="accent2"/>
          </a:solidFill>
          <a:ln w="12700">
            <a:solidFill>
              <a:schemeClr val="tx1"/>
            </a:solidFill>
            <a:round/>
            <a:headEnd type="none" w="sm" len="sm"/>
            <a:tailEnd type="none" w="sm" len="sm"/>
          </a:ln>
        </p:spPr>
        <p:txBody>
          <a:bodyPr wrap="none" anchor="ctr"/>
          <a:lstStyle/>
          <a:p>
            <a:pPr defTabSz="914400"/>
            <a:endParaRPr lang="en-US" sz="2400" b="1">
              <a:solidFill>
                <a:srgbClr val="3333CC"/>
              </a:solidFill>
              <a:latin typeface="Abadi MT Condensed Extra Bold" charset="0"/>
            </a:endParaRPr>
          </a:p>
        </p:txBody>
      </p:sp>
      <p:sp>
        <p:nvSpPr>
          <p:cNvPr id="36874" name="Freeform 11"/>
          <p:cNvSpPr>
            <a:spLocks/>
          </p:cNvSpPr>
          <p:nvPr/>
        </p:nvSpPr>
        <p:spPr bwMode="auto">
          <a:xfrm>
            <a:off x="5578475" y="1863725"/>
            <a:ext cx="1447800" cy="1828800"/>
          </a:xfrm>
          <a:custGeom>
            <a:avLst/>
            <a:gdLst>
              <a:gd name="T0" fmla="*/ 2147483647 w 632"/>
              <a:gd name="T1" fmla="*/ 2147483647 h 1104"/>
              <a:gd name="T2" fmla="*/ 2147483647 w 632"/>
              <a:gd name="T3" fmla="*/ 2147483647 h 1104"/>
              <a:gd name="T4" fmla="*/ 2147483647 w 632"/>
              <a:gd name="T5" fmla="*/ 2147483647 h 1104"/>
              <a:gd name="T6" fmla="*/ 2147483647 w 632"/>
              <a:gd name="T7" fmla="*/ 2147483647 h 1104"/>
              <a:gd name="T8" fmla="*/ 2147483647 w 632"/>
              <a:gd name="T9" fmla="*/ 2147483647 h 1104"/>
              <a:gd name="T10" fmla="*/ 0 w 632"/>
              <a:gd name="T11" fmla="*/ 0 h 1104"/>
              <a:gd name="T12" fmla="*/ 0 60000 65536"/>
              <a:gd name="T13" fmla="*/ 0 60000 65536"/>
              <a:gd name="T14" fmla="*/ 0 60000 65536"/>
              <a:gd name="T15" fmla="*/ 0 60000 65536"/>
              <a:gd name="T16" fmla="*/ 0 60000 65536"/>
              <a:gd name="T17" fmla="*/ 0 60000 65536"/>
              <a:gd name="T18" fmla="*/ 0 w 632"/>
              <a:gd name="T19" fmla="*/ 0 h 1104"/>
              <a:gd name="T20" fmla="*/ 632 w 632"/>
              <a:gd name="T21" fmla="*/ 1104 h 1104"/>
            </a:gdLst>
            <a:ahLst/>
            <a:cxnLst>
              <a:cxn ang="T12">
                <a:pos x="T0" y="T1"/>
              </a:cxn>
              <a:cxn ang="T13">
                <a:pos x="T2" y="T3"/>
              </a:cxn>
              <a:cxn ang="T14">
                <a:pos x="T4" y="T5"/>
              </a:cxn>
              <a:cxn ang="T15">
                <a:pos x="T6" y="T7"/>
              </a:cxn>
              <a:cxn ang="T16">
                <a:pos x="T8" y="T9"/>
              </a:cxn>
              <a:cxn ang="T17">
                <a:pos x="T10" y="T11"/>
              </a:cxn>
            </a:cxnLst>
            <a:rect l="T18" t="T19" r="T20" b="T21"/>
            <a:pathLst>
              <a:path w="632" h="1104">
                <a:moveTo>
                  <a:pt x="48" y="1104"/>
                </a:moveTo>
                <a:cubicBezTo>
                  <a:pt x="240" y="1032"/>
                  <a:pt x="432" y="960"/>
                  <a:pt x="528" y="864"/>
                </a:cubicBezTo>
                <a:cubicBezTo>
                  <a:pt x="624" y="768"/>
                  <a:pt x="632" y="632"/>
                  <a:pt x="624" y="528"/>
                </a:cubicBezTo>
                <a:cubicBezTo>
                  <a:pt x="616" y="424"/>
                  <a:pt x="544" y="312"/>
                  <a:pt x="480" y="240"/>
                </a:cubicBezTo>
                <a:cubicBezTo>
                  <a:pt x="416" y="168"/>
                  <a:pt x="320" y="136"/>
                  <a:pt x="240" y="96"/>
                </a:cubicBezTo>
                <a:cubicBezTo>
                  <a:pt x="160" y="56"/>
                  <a:pt x="16" y="16"/>
                  <a:pt x="0" y="0"/>
                </a:cubicBezTo>
              </a:path>
            </a:pathLst>
          </a:custGeom>
          <a:noFill/>
          <a:ln w="19050">
            <a:solidFill>
              <a:schemeClr val="tx1"/>
            </a:solidFill>
            <a:prstDash val="sysDot"/>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875" name="Line 12"/>
          <p:cNvSpPr>
            <a:spLocks noChangeShapeType="1"/>
          </p:cNvSpPr>
          <p:nvPr/>
        </p:nvSpPr>
        <p:spPr bwMode="auto">
          <a:xfrm>
            <a:off x="4664075" y="1787525"/>
            <a:ext cx="0" cy="762000"/>
          </a:xfrm>
          <a:prstGeom prst="line">
            <a:avLst/>
          </a:prstGeom>
          <a:noFill/>
          <a:ln w="571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6876" name="AutoShape 13"/>
          <p:cNvSpPr>
            <a:spLocks noChangeArrowheads="1"/>
          </p:cNvSpPr>
          <p:nvPr/>
        </p:nvSpPr>
        <p:spPr bwMode="auto">
          <a:xfrm rot="10609138">
            <a:off x="4816475" y="2016125"/>
            <a:ext cx="838200" cy="762000"/>
          </a:xfrm>
          <a:prstGeom prst="curvedRightArrow">
            <a:avLst>
              <a:gd name="adj1" fmla="val 20000"/>
              <a:gd name="adj2" fmla="val 40000"/>
              <a:gd name="adj3" fmla="val 36667"/>
            </a:avLst>
          </a:prstGeom>
          <a:solidFill>
            <a:schemeClr val="accent1"/>
          </a:solidFill>
          <a:ln w="12700">
            <a:solidFill>
              <a:schemeClr val="tx1"/>
            </a:solidFill>
            <a:miter lim="800000"/>
            <a:headEnd type="none" w="sm" len="sm"/>
            <a:tailEnd type="none" w="sm" len="sm"/>
          </a:ln>
        </p:spPr>
        <p:txBody>
          <a:bodyPr rot="10800000" wrap="none" anchor="ctr"/>
          <a:lstStyle/>
          <a:p>
            <a:pPr defTabSz="914400"/>
            <a:endParaRPr lang="en-US" sz="2400" b="1">
              <a:solidFill>
                <a:srgbClr val="3333CC"/>
              </a:solidFill>
              <a:latin typeface="Abadi MT Condensed Extra Bold" charset="0"/>
            </a:endParaRPr>
          </a:p>
        </p:txBody>
      </p:sp>
      <p:sp>
        <p:nvSpPr>
          <p:cNvPr id="36877" name="Line 14"/>
          <p:cNvSpPr>
            <a:spLocks noChangeShapeType="1"/>
          </p:cNvSpPr>
          <p:nvPr/>
        </p:nvSpPr>
        <p:spPr bwMode="auto">
          <a:xfrm flipH="1">
            <a:off x="4130675" y="2549525"/>
            <a:ext cx="533400" cy="1219200"/>
          </a:xfrm>
          <a:prstGeom prst="line">
            <a:avLst/>
          </a:prstGeom>
          <a:noFill/>
          <a:ln w="127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8" name="Text Box 15"/>
          <p:cNvSpPr txBox="1">
            <a:spLocks noChangeArrowheads="1"/>
          </p:cNvSpPr>
          <p:nvPr/>
        </p:nvSpPr>
        <p:spPr bwMode="auto">
          <a:xfrm>
            <a:off x="4343400" y="2667000"/>
            <a:ext cx="282575" cy="45720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a:r>
              <a:rPr lang="en-AU">
                <a:solidFill>
                  <a:srgbClr val="000000"/>
                </a:solidFill>
                <a:latin typeface="Abadi MT Condensed Extra Bold" charset="0"/>
              </a:rPr>
              <a:t>r</a:t>
            </a:r>
            <a:endParaRPr lang="en-GB">
              <a:solidFill>
                <a:srgbClr val="000000"/>
              </a:solidFill>
              <a:latin typeface="Abadi MT Condensed Extra Bold" charset="0"/>
            </a:endParaRPr>
          </a:p>
        </p:txBody>
      </p:sp>
      <p:sp>
        <p:nvSpPr>
          <p:cNvPr id="36879" name="Text Box 16"/>
          <p:cNvSpPr txBox="1">
            <a:spLocks noChangeArrowheads="1"/>
          </p:cNvSpPr>
          <p:nvPr/>
        </p:nvSpPr>
        <p:spPr bwMode="auto">
          <a:xfrm>
            <a:off x="6629400" y="35052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a:r>
              <a:rPr lang="en-AU">
                <a:solidFill>
                  <a:srgbClr val="000000"/>
                </a:solidFill>
                <a:latin typeface="Abadi MT Condensed Extra Bold" charset="0"/>
              </a:rPr>
              <a:t>v</a:t>
            </a:r>
            <a:endParaRPr lang="en-GB">
              <a:solidFill>
                <a:srgbClr val="000000"/>
              </a:solidFill>
              <a:latin typeface="Abadi MT Condensed Extra Bold" charset="0"/>
            </a:endParaRPr>
          </a:p>
        </p:txBody>
      </p:sp>
      <p:grpSp>
        <p:nvGrpSpPr>
          <p:cNvPr id="2" name="Group 1"/>
          <p:cNvGrpSpPr/>
          <p:nvPr/>
        </p:nvGrpSpPr>
        <p:grpSpPr>
          <a:xfrm>
            <a:off x="1616075" y="4267200"/>
            <a:ext cx="6270625" cy="463550"/>
            <a:chOff x="1616075" y="4267200"/>
            <a:chExt cx="6270625" cy="463550"/>
          </a:xfrm>
        </p:grpSpPr>
        <p:sp>
          <p:nvSpPr>
            <p:cNvPr id="36880" name="Text Box 17"/>
            <p:cNvSpPr txBox="1">
              <a:spLocks noChangeArrowheads="1"/>
            </p:cNvSpPr>
            <p:nvPr/>
          </p:nvSpPr>
          <p:spPr bwMode="auto">
            <a:xfrm>
              <a:off x="1616075" y="4267200"/>
              <a:ext cx="1811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a:r>
                <a:rPr lang="en-AU" dirty="0">
                  <a:solidFill>
                    <a:srgbClr val="000000"/>
                  </a:solidFill>
                  <a:latin typeface="Times New Roman" charset="0"/>
                </a:rPr>
                <a:t>v = M/r - </a:t>
              </a:r>
              <a:r>
                <a:rPr lang="en-AU" dirty="0" err="1">
                  <a:solidFill>
                    <a:srgbClr val="000000"/>
                  </a:solidFill>
                  <a:latin typeface="Times New Roman" charset="0"/>
                </a:rPr>
                <a:t>rf</a:t>
              </a:r>
              <a:r>
                <a:rPr lang="en-AU" dirty="0">
                  <a:solidFill>
                    <a:srgbClr val="000000"/>
                  </a:solidFill>
                  <a:latin typeface="Times New Roman" charset="0"/>
                </a:rPr>
                <a:t>/2</a:t>
              </a:r>
              <a:endParaRPr lang="en-GB" dirty="0">
                <a:solidFill>
                  <a:srgbClr val="000000"/>
                </a:solidFill>
                <a:latin typeface="Times New Roman" charset="0"/>
              </a:endParaRPr>
            </a:p>
          </p:txBody>
        </p:sp>
        <p:sp>
          <p:nvSpPr>
            <p:cNvPr id="36881" name="AutoShape 18"/>
            <p:cNvSpPr>
              <a:spLocks noChangeArrowheads="1"/>
            </p:cNvSpPr>
            <p:nvPr/>
          </p:nvSpPr>
          <p:spPr bwMode="auto">
            <a:xfrm>
              <a:off x="3689350" y="4308475"/>
              <a:ext cx="609600" cy="381000"/>
            </a:xfrm>
            <a:prstGeom prst="rightArrow">
              <a:avLst>
                <a:gd name="adj1" fmla="val 50000"/>
                <a:gd name="adj2" fmla="val 40000"/>
              </a:avLst>
            </a:prstGeom>
            <a:solidFill>
              <a:schemeClr val="accent1"/>
            </a:solidFill>
            <a:ln w="12700">
              <a:solidFill>
                <a:schemeClr val="tx1"/>
              </a:solidFill>
              <a:miter lim="800000"/>
              <a:headEnd type="none" w="sm" len="sm"/>
              <a:tailEnd type="none" w="sm" len="sm"/>
            </a:ln>
          </p:spPr>
          <p:txBody>
            <a:bodyPr wrap="none" anchor="ctr"/>
            <a:lstStyle/>
            <a:p>
              <a:pPr defTabSz="914400"/>
              <a:endParaRPr lang="en-US" sz="2400" b="1">
                <a:solidFill>
                  <a:srgbClr val="3333CC"/>
                </a:solidFill>
                <a:latin typeface="Abadi MT Condensed Extra Bold" charset="0"/>
              </a:endParaRPr>
            </a:p>
          </p:txBody>
        </p:sp>
        <p:sp>
          <p:nvSpPr>
            <p:cNvPr id="36882" name="Text Box 19"/>
            <p:cNvSpPr txBox="1">
              <a:spLocks noChangeArrowheads="1"/>
            </p:cNvSpPr>
            <p:nvPr/>
          </p:nvSpPr>
          <p:spPr bwMode="auto">
            <a:xfrm>
              <a:off x="4524375" y="4273550"/>
              <a:ext cx="336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a:r>
                <a:rPr lang="en-AU" b="1">
                  <a:solidFill>
                    <a:schemeClr val="hlink"/>
                  </a:solidFill>
                  <a:latin typeface="Abadi MT Condensed Extra Bold" charset="0"/>
                </a:rPr>
                <a:t>As </a:t>
              </a:r>
              <a:r>
                <a:rPr lang="en-AU">
                  <a:solidFill>
                    <a:schemeClr val="hlink"/>
                  </a:solidFill>
                  <a:latin typeface="Abadi MT Condensed Extra Bold" charset="0"/>
                </a:rPr>
                <a:t>r</a:t>
              </a:r>
              <a:r>
                <a:rPr lang="en-AU" b="1">
                  <a:solidFill>
                    <a:schemeClr val="hlink"/>
                  </a:solidFill>
                  <a:latin typeface="Abadi MT Condensed Extra Bold" charset="0"/>
                </a:rPr>
                <a:t> decreases, </a:t>
              </a:r>
              <a:r>
                <a:rPr lang="en-AU">
                  <a:solidFill>
                    <a:schemeClr val="hlink"/>
                  </a:solidFill>
                  <a:latin typeface="Abadi MT Condensed Extra Bold" charset="0"/>
                </a:rPr>
                <a:t>v</a:t>
              </a:r>
              <a:r>
                <a:rPr lang="en-AU" b="1">
                  <a:solidFill>
                    <a:schemeClr val="hlink"/>
                  </a:solidFill>
                  <a:latin typeface="Abadi MT Condensed Extra Bold" charset="0"/>
                </a:rPr>
                <a:t> increases</a:t>
              </a:r>
              <a:endParaRPr lang="en-GB" b="1">
                <a:solidFill>
                  <a:schemeClr val="hlink"/>
                </a:solidFill>
                <a:latin typeface="Abadi MT Condensed Extra Bold" charset="0"/>
              </a:endParaRPr>
            </a:p>
          </p:txBody>
        </p:sp>
      </p:grpSp>
      <p:sp>
        <p:nvSpPr>
          <p:cNvPr id="36885" name="Text Box 22"/>
          <p:cNvSpPr txBox="1">
            <a:spLocks noChangeArrowheads="1"/>
          </p:cNvSpPr>
          <p:nvPr/>
        </p:nvSpPr>
        <p:spPr bwMode="auto">
          <a:xfrm>
            <a:off x="3805238" y="833438"/>
            <a:ext cx="2020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defTabSz="914400"/>
            <a:r>
              <a:rPr lang="en-AU">
                <a:solidFill>
                  <a:srgbClr val="000000"/>
                </a:solidFill>
                <a:latin typeface="Times New Roman" charset="0"/>
              </a:rPr>
              <a:t>M = rv + r</a:t>
            </a:r>
            <a:r>
              <a:rPr lang="en-AU" baseline="30000">
                <a:solidFill>
                  <a:srgbClr val="000000"/>
                </a:solidFill>
                <a:latin typeface="Times New Roman" charset="0"/>
              </a:rPr>
              <a:t>2</a:t>
            </a:r>
            <a:r>
              <a:rPr lang="en-AU">
                <a:solidFill>
                  <a:srgbClr val="000000"/>
                </a:solidFill>
                <a:latin typeface="Times New Roman" charset="0"/>
              </a:rPr>
              <a:t>f/2</a:t>
            </a:r>
            <a:endParaRPr lang="en-GB">
              <a:solidFill>
                <a:srgbClr val="3333CC"/>
              </a:solidFill>
              <a:latin typeface="Times New Roman" charset="0"/>
            </a:endParaRPr>
          </a:p>
        </p:txBody>
      </p:sp>
      <p:sp>
        <p:nvSpPr>
          <p:cNvPr id="36887" name="AutoShape 24"/>
          <p:cNvSpPr>
            <a:spLocks noChangeArrowheads="1"/>
          </p:cNvSpPr>
          <p:nvPr/>
        </p:nvSpPr>
        <p:spPr bwMode="auto">
          <a:xfrm>
            <a:off x="3597275" y="2092325"/>
            <a:ext cx="838200" cy="762000"/>
          </a:xfrm>
          <a:prstGeom prst="curvedRightArrow">
            <a:avLst>
              <a:gd name="adj1" fmla="val 20000"/>
              <a:gd name="adj2" fmla="val 40000"/>
              <a:gd name="adj3" fmla="val 36667"/>
            </a:avLst>
          </a:prstGeom>
          <a:solidFill>
            <a:schemeClr val="accent1"/>
          </a:solidFill>
          <a:ln w="12700">
            <a:solidFill>
              <a:schemeClr val="tx1"/>
            </a:solidFill>
            <a:miter lim="800000"/>
            <a:headEnd type="none" w="sm" len="sm"/>
            <a:tailEnd type="none" w="sm" len="sm"/>
          </a:ln>
        </p:spPr>
        <p:txBody>
          <a:bodyPr wrap="none" anchor="ctr"/>
          <a:lstStyle/>
          <a:p>
            <a:pPr defTabSz="914400"/>
            <a:endParaRPr lang="en-US" sz="2400" b="1">
              <a:solidFill>
                <a:srgbClr val="3333CC"/>
              </a:solidFill>
              <a:latin typeface="Abadi MT Condensed Extra Bold" charset="0"/>
            </a:endParaRPr>
          </a:p>
        </p:txBody>
      </p:sp>
      <p:sp>
        <p:nvSpPr>
          <p:cNvPr id="36889" name="TextBox 29"/>
          <p:cNvSpPr txBox="1">
            <a:spLocks noChangeArrowheads="1"/>
          </p:cNvSpPr>
          <p:nvPr/>
        </p:nvSpPr>
        <p:spPr bwMode="auto">
          <a:xfrm>
            <a:off x="6969125" y="6586538"/>
            <a:ext cx="20557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a:latin typeface="Abadi MT Condensed Extra Bold" charset="0"/>
                <a:cs typeface="Abadi MT Condensed Extra Bold" charset="0"/>
              </a:rPr>
              <a:t>Montgomery and Smith (</a:t>
            </a:r>
            <a:r>
              <a:rPr lang="en-US" sz="1200" dirty="0" smtClean="0">
                <a:latin typeface="Abadi MT Condensed Extra Bold" charset="0"/>
                <a:cs typeface="Abadi MT Condensed Extra Bold" charset="0"/>
              </a:rPr>
              <a:t>2013)</a:t>
            </a:r>
            <a:endParaRPr lang="en-US" sz="1200" dirty="0">
              <a:latin typeface="Abadi MT Condensed Extra Bold" charset="0"/>
              <a:cs typeface="Abadi MT Condensed Extra Bold" charset="0"/>
            </a:endParaRPr>
          </a:p>
        </p:txBody>
      </p:sp>
      <p:sp>
        <p:nvSpPr>
          <p:cNvPr id="36891" name="Rectangle 27"/>
          <p:cNvSpPr>
            <a:spLocks noChangeArrowheads="1"/>
          </p:cNvSpPr>
          <p:nvPr/>
        </p:nvSpPr>
        <p:spPr bwMode="auto">
          <a:xfrm>
            <a:off x="9525" y="5094288"/>
            <a:ext cx="9121775"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4800">
                <a:latin typeface="Abadi MT Condensed Extra Bold" charset="0"/>
              </a:rPr>
              <a:t>What causes radial convergence of M?</a:t>
            </a:r>
          </a:p>
        </p:txBody>
      </p:sp>
    </p:spTree>
    <p:extLst>
      <p:ext uri="{BB962C8B-B14F-4D97-AF65-F5344CB8AC3E}">
        <p14:creationId xmlns:p14="http://schemas.microsoft.com/office/powerpoint/2010/main" val="17051268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9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06400" y="49213"/>
            <a:ext cx="519830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4000" dirty="0">
                <a:latin typeface="Abadi MT Condensed Extra Bold" charset="0"/>
              </a:rPr>
              <a:t>Radial convergence of </a:t>
            </a:r>
            <a:r>
              <a:rPr lang="en-US" sz="4000" dirty="0" smtClean="0">
                <a:latin typeface="Abadi MT Condensed Extra Bold" charset="0"/>
              </a:rPr>
              <a:t>M</a:t>
            </a:r>
            <a:r>
              <a:rPr lang="en-US" sz="4000" dirty="0">
                <a:latin typeface="Abadi MT Condensed Extra Bold" charset="0"/>
              </a:rPr>
              <a:t>:</a:t>
            </a:r>
            <a:endParaRPr lang="en-US" dirty="0">
              <a:latin typeface="Abadi MT Condensed Extra Bold" charset="0"/>
            </a:endParaRPr>
          </a:p>
        </p:txBody>
      </p:sp>
      <p:sp>
        <p:nvSpPr>
          <p:cNvPr id="8" name="Rectangle 4"/>
          <p:cNvSpPr>
            <a:spLocks noChangeArrowheads="1"/>
          </p:cNvSpPr>
          <p:nvPr/>
        </p:nvSpPr>
        <p:spPr bwMode="auto">
          <a:xfrm>
            <a:off x="406400" y="2349500"/>
            <a:ext cx="422423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Char char="•"/>
            </a:pPr>
            <a:r>
              <a:rPr lang="en-US" dirty="0">
                <a:solidFill>
                  <a:srgbClr val="FA0000"/>
                </a:solidFill>
                <a:latin typeface="Abadi MT Condensed Extra Bold" charset="0"/>
              </a:rPr>
              <a:t>Within the BL </a:t>
            </a:r>
            <a:r>
              <a:rPr lang="en-US" dirty="0">
                <a:latin typeface="Abadi MT Condensed Extra Bold" charset="0"/>
              </a:rPr>
              <a:t>(M~ not conserved)</a:t>
            </a:r>
            <a:endParaRPr lang="en-US" dirty="0">
              <a:solidFill>
                <a:srgbClr val="FA0000"/>
              </a:solidFill>
              <a:latin typeface="Abadi MT Condensed Extra Bold" charset="0"/>
            </a:endParaRPr>
          </a:p>
          <a:p>
            <a:pPr lvl="2">
              <a:buFontTx/>
              <a:buChar char="•"/>
            </a:pPr>
            <a:r>
              <a:rPr lang="en-US" dirty="0" smtClean="0">
                <a:latin typeface="Abadi MT Condensed Extra Bold" charset="0"/>
              </a:rPr>
              <a:t>Friction is important</a:t>
            </a:r>
          </a:p>
          <a:p>
            <a:pPr lvl="2">
              <a:buFontTx/>
              <a:buChar char="•"/>
            </a:pPr>
            <a:r>
              <a:rPr lang="en-US" dirty="0" smtClean="0">
                <a:latin typeface="Abadi MT Condensed Extra Bold" charset="0"/>
              </a:rPr>
              <a:t>In a coupled system of equations!</a:t>
            </a:r>
            <a:endParaRPr lang="en-US" dirty="0">
              <a:latin typeface="Abadi MT Condensed Extra Bold" charset="0"/>
            </a:endParaRPr>
          </a:p>
          <a:p>
            <a:pPr lvl="2">
              <a:buFontTx/>
              <a:buChar char="•"/>
            </a:pPr>
            <a:r>
              <a:rPr lang="en-US" dirty="0" smtClean="0">
                <a:latin typeface="Abadi MT Condensed Extra Bold" charset="0"/>
              </a:rPr>
              <a:t>Presence of supergradient winds</a:t>
            </a:r>
            <a:endParaRPr lang="en-US" dirty="0">
              <a:latin typeface="Abadi MT Condensed Extra Bold" charset="0"/>
            </a:endParaRPr>
          </a:p>
        </p:txBody>
      </p:sp>
      <p:sp>
        <p:nvSpPr>
          <p:cNvPr id="9" name="TextBox 8"/>
          <p:cNvSpPr txBox="1"/>
          <p:nvPr/>
        </p:nvSpPr>
        <p:spPr>
          <a:xfrm rot="16200000">
            <a:off x="-505519" y="973667"/>
            <a:ext cx="1454507" cy="369332"/>
          </a:xfrm>
          <a:prstGeom prst="rect">
            <a:avLst/>
          </a:prstGeom>
          <a:noFill/>
        </p:spPr>
        <p:txBody>
          <a:bodyPr wrap="none" rtlCol="0">
            <a:spAutoFit/>
          </a:bodyPr>
          <a:lstStyle/>
          <a:p>
            <a:r>
              <a:rPr lang="en-US" dirty="0" smtClean="0">
                <a:latin typeface="Abadi MT Condensed Extra Bold"/>
                <a:cs typeface="Abadi MT Condensed Extra Bold"/>
              </a:rPr>
              <a:t>1</a:t>
            </a:r>
            <a:r>
              <a:rPr lang="en-US" baseline="30000" dirty="0" smtClean="0">
                <a:latin typeface="Abadi MT Condensed Extra Bold"/>
                <a:cs typeface="Abadi MT Condensed Extra Bold"/>
              </a:rPr>
              <a:t>st</a:t>
            </a:r>
            <a:r>
              <a:rPr lang="en-US" dirty="0" smtClean="0">
                <a:latin typeface="Abadi MT Condensed Extra Bold"/>
                <a:cs typeface="Abadi MT Condensed Extra Bold"/>
              </a:rPr>
              <a:t> Mechanism</a:t>
            </a:r>
            <a:endParaRPr lang="en-US" dirty="0">
              <a:latin typeface="Abadi MT Condensed Extra Bold"/>
              <a:cs typeface="Abadi MT Condensed Extra Bold"/>
            </a:endParaRPr>
          </a:p>
        </p:txBody>
      </p:sp>
      <p:sp>
        <p:nvSpPr>
          <p:cNvPr id="10" name="TextBox 9"/>
          <p:cNvSpPr txBox="1"/>
          <p:nvPr/>
        </p:nvSpPr>
        <p:spPr>
          <a:xfrm rot="16200000">
            <a:off x="-484835" y="2558898"/>
            <a:ext cx="1491401" cy="369332"/>
          </a:xfrm>
          <a:prstGeom prst="rect">
            <a:avLst/>
          </a:prstGeom>
          <a:noFill/>
        </p:spPr>
        <p:txBody>
          <a:bodyPr wrap="none" rtlCol="0">
            <a:spAutoFit/>
          </a:bodyPr>
          <a:lstStyle/>
          <a:p>
            <a:r>
              <a:rPr lang="en-US" dirty="0" smtClean="0">
                <a:latin typeface="Abadi MT Condensed Extra Bold"/>
                <a:cs typeface="Abadi MT Condensed Extra Bold"/>
              </a:rPr>
              <a:t>2</a:t>
            </a:r>
            <a:r>
              <a:rPr lang="en-US" baseline="30000" dirty="0" smtClean="0">
                <a:latin typeface="Abadi MT Condensed Extra Bold"/>
                <a:cs typeface="Abadi MT Condensed Extra Bold"/>
              </a:rPr>
              <a:t>nd</a:t>
            </a:r>
            <a:r>
              <a:rPr lang="en-US" dirty="0" smtClean="0">
                <a:latin typeface="Abadi MT Condensed Extra Bold"/>
                <a:cs typeface="Abadi MT Condensed Extra Bold"/>
              </a:rPr>
              <a:t> Mechanism</a:t>
            </a:r>
            <a:endParaRPr lang="en-US" dirty="0">
              <a:latin typeface="Abadi MT Condensed Extra Bold"/>
              <a:cs typeface="Abadi MT Condensed Extra Bold"/>
            </a:endParaRPr>
          </a:p>
        </p:txBody>
      </p:sp>
      <p:grpSp>
        <p:nvGrpSpPr>
          <p:cNvPr id="11" name="Group 10"/>
          <p:cNvGrpSpPr/>
          <p:nvPr/>
        </p:nvGrpSpPr>
        <p:grpSpPr>
          <a:xfrm>
            <a:off x="5076825" y="596900"/>
            <a:ext cx="4024313" cy="2921000"/>
            <a:chOff x="5076825" y="596900"/>
            <a:chExt cx="4024313" cy="2921000"/>
          </a:xfrm>
        </p:grpSpPr>
        <p:graphicFrame>
          <p:nvGraphicFramePr>
            <p:cNvPr id="12" name="Object 11"/>
            <p:cNvGraphicFramePr>
              <a:graphicFrameLocks noChangeAspect="1"/>
            </p:cNvGraphicFramePr>
            <p:nvPr>
              <p:extLst>
                <p:ext uri="{D42A27DB-BD31-4B8C-83A1-F6EECF244321}">
                  <p14:modId xmlns:p14="http://schemas.microsoft.com/office/powerpoint/2010/main" val="1885336259"/>
                </p:ext>
              </p:extLst>
            </p:nvPr>
          </p:nvGraphicFramePr>
          <p:xfrm>
            <a:off x="5076825" y="596900"/>
            <a:ext cx="4024313" cy="1082675"/>
          </p:xfrm>
          <a:graphic>
            <a:graphicData uri="http://schemas.openxmlformats.org/presentationml/2006/ole">
              <mc:AlternateContent xmlns:mc="http://schemas.openxmlformats.org/markup-compatibility/2006">
                <mc:Choice xmlns:v="urn:schemas-microsoft-com:vml" Requires="v">
                  <p:oleObj spid="_x0000_s30933" name="Equation" r:id="rId3" imgW="1651000" imgH="444500" progId="Equation.3">
                    <p:embed/>
                  </p:oleObj>
                </mc:Choice>
                <mc:Fallback>
                  <p:oleObj name="Equation" r:id="rId3" imgW="1651000" imgH="444500" progId="Equation.3">
                    <p:embed/>
                    <p:pic>
                      <p:nvPicPr>
                        <p:cNvPr id="0" name=""/>
                        <p:cNvPicPr/>
                        <p:nvPr/>
                      </p:nvPicPr>
                      <p:blipFill>
                        <a:blip r:embed="rId4"/>
                        <a:stretch>
                          <a:fillRect/>
                        </a:stretch>
                      </p:blipFill>
                      <p:spPr>
                        <a:xfrm>
                          <a:off x="5076825" y="596900"/>
                          <a:ext cx="4024313" cy="108267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565439269"/>
                </p:ext>
              </p:extLst>
            </p:nvPr>
          </p:nvGraphicFramePr>
          <p:xfrm>
            <a:off x="5546596" y="1585401"/>
            <a:ext cx="3343275" cy="993775"/>
          </p:xfrm>
          <a:graphic>
            <a:graphicData uri="http://schemas.openxmlformats.org/presentationml/2006/ole">
              <mc:AlternateContent xmlns:mc="http://schemas.openxmlformats.org/markup-compatibility/2006">
                <mc:Choice xmlns:v="urn:schemas-microsoft-com:vml" Requires="v">
                  <p:oleObj spid="_x0000_s30934" name="Equation" r:id="rId5" imgW="1371600" imgH="406400" progId="Equation.3">
                    <p:embed/>
                  </p:oleObj>
                </mc:Choice>
                <mc:Fallback>
                  <p:oleObj name="Equation" r:id="rId5" imgW="1371600" imgH="406400" progId="Equation.3">
                    <p:embed/>
                    <p:pic>
                      <p:nvPicPr>
                        <p:cNvPr id="0" name=""/>
                        <p:cNvPicPr/>
                        <p:nvPr/>
                      </p:nvPicPr>
                      <p:blipFill>
                        <a:blip r:embed="rId6"/>
                        <a:stretch>
                          <a:fillRect/>
                        </a:stretch>
                      </p:blipFill>
                      <p:spPr>
                        <a:xfrm>
                          <a:off x="5546596" y="1585401"/>
                          <a:ext cx="3343275" cy="993775"/>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431899206"/>
                </p:ext>
              </p:extLst>
            </p:nvPr>
          </p:nvGraphicFramePr>
          <p:xfrm>
            <a:off x="5576888" y="2497138"/>
            <a:ext cx="3249612" cy="1020762"/>
          </p:xfrm>
          <a:graphic>
            <a:graphicData uri="http://schemas.openxmlformats.org/presentationml/2006/ole">
              <mc:AlternateContent xmlns:mc="http://schemas.openxmlformats.org/markup-compatibility/2006">
                <mc:Choice xmlns:v="urn:schemas-microsoft-com:vml" Requires="v">
                  <p:oleObj spid="_x0000_s30935" name="Equation" r:id="rId7" imgW="1333500" imgH="419100" progId="Equation.3">
                    <p:embed/>
                  </p:oleObj>
                </mc:Choice>
                <mc:Fallback>
                  <p:oleObj name="Equation" r:id="rId7" imgW="1333500" imgH="419100" progId="Equation.3">
                    <p:embed/>
                    <p:pic>
                      <p:nvPicPr>
                        <p:cNvPr id="0" name=""/>
                        <p:cNvPicPr/>
                        <p:nvPr/>
                      </p:nvPicPr>
                      <p:blipFill>
                        <a:blip r:embed="rId8"/>
                        <a:stretch>
                          <a:fillRect/>
                        </a:stretch>
                      </p:blipFill>
                      <p:spPr>
                        <a:xfrm>
                          <a:off x="5576888" y="2497138"/>
                          <a:ext cx="3249612" cy="1020762"/>
                        </a:xfrm>
                        <a:prstGeom prst="rect">
                          <a:avLst/>
                        </a:prstGeom>
                      </p:spPr>
                    </p:pic>
                  </p:oleObj>
                </mc:Fallback>
              </mc:AlternateContent>
            </a:graphicData>
          </a:graphic>
        </p:graphicFrame>
      </p:grpSp>
      <p:grpSp>
        <p:nvGrpSpPr>
          <p:cNvPr id="15" name="Group 14"/>
          <p:cNvGrpSpPr/>
          <p:nvPr/>
        </p:nvGrpSpPr>
        <p:grpSpPr>
          <a:xfrm>
            <a:off x="5994577" y="-14109"/>
            <a:ext cx="2472090" cy="4271824"/>
            <a:chOff x="5994577" y="-14109"/>
            <a:chExt cx="2472090" cy="4271824"/>
          </a:xfrm>
        </p:grpSpPr>
        <p:grpSp>
          <p:nvGrpSpPr>
            <p:cNvPr id="16" name="Group 15"/>
            <p:cNvGrpSpPr/>
            <p:nvPr/>
          </p:nvGrpSpPr>
          <p:grpSpPr>
            <a:xfrm>
              <a:off x="5994577" y="614186"/>
              <a:ext cx="2472090" cy="2952927"/>
              <a:chOff x="5994577" y="614186"/>
              <a:chExt cx="2472090" cy="2952927"/>
            </a:xfrm>
          </p:grpSpPr>
          <p:sp>
            <p:nvSpPr>
              <p:cNvPr id="19" name="Rectangle 18"/>
              <p:cNvSpPr/>
              <p:nvPr/>
            </p:nvSpPr>
            <p:spPr>
              <a:xfrm>
                <a:off x="5994577" y="614186"/>
                <a:ext cx="2472090" cy="1065389"/>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76200" cmpd="sng">
                    <a:solidFill>
                      <a:schemeClr val="tx1"/>
                    </a:solidFill>
                  </a:ln>
                </a:endParaRPr>
              </a:p>
            </p:txBody>
          </p:sp>
          <p:sp>
            <p:nvSpPr>
              <p:cNvPr id="20" name="Rectangle 19"/>
              <p:cNvSpPr/>
              <p:nvPr/>
            </p:nvSpPr>
            <p:spPr>
              <a:xfrm>
                <a:off x="6544382" y="2501724"/>
                <a:ext cx="1625951" cy="1065389"/>
              </a:xfrm>
              <a:prstGeom prst="rect">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76200" cmpd="sng">
                    <a:solidFill>
                      <a:schemeClr val="tx1"/>
                    </a:solidFill>
                  </a:ln>
                </a:endParaRPr>
              </a:p>
            </p:txBody>
          </p:sp>
        </p:grpSp>
        <p:sp>
          <p:nvSpPr>
            <p:cNvPr id="17" name="TextBox 16"/>
            <p:cNvSpPr txBox="1"/>
            <p:nvPr/>
          </p:nvSpPr>
          <p:spPr>
            <a:xfrm>
              <a:off x="6815669" y="-14109"/>
              <a:ext cx="730438" cy="707886"/>
            </a:xfrm>
            <a:prstGeom prst="rect">
              <a:avLst/>
            </a:prstGeom>
            <a:noFill/>
          </p:spPr>
          <p:txBody>
            <a:bodyPr wrap="none" rtlCol="0">
              <a:spAutoFit/>
            </a:bodyPr>
            <a:lstStyle/>
            <a:p>
              <a:r>
                <a:rPr lang="en-US" sz="4000" dirty="0" smtClean="0">
                  <a:solidFill>
                    <a:srgbClr val="0000FF"/>
                  </a:solidFill>
                  <a:latin typeface="Times New Roman"/>
                  <a:cs typeface="Times New Roman"/>
                </a:rPr>
                <a:t>=0</a:t>
              </a:r>
              <a:endParaRPr lang="en-US" sz="4000" dirty="0">
                <a:solidFill>
                  <a:srgbClr val="0000FF"/>
                </a:solidFill>
                <a:latin typeface="Times New Roman"/>
                <a:cs typeface="Times New Roman"/>
              </a:endParaRPr>
            </a:p>
          </p:txBody>
        </p:sp>
        <p:sp>
          <p:nvSpPr>
            <p:cNvPr id="18" name="TextBox 17"/>
            <p:cNvSpPr txBox="1"/>
            <p:nvPr/>
          </p:nvSpPr>
          <p:spPr>
            <a:xfrm>
              <a:off x="6968069" y="3549829"/>
              <a:ext cx="730438" cy="707886"/>
            </a:xfrm>
            <a:prstGeom prst="rect">
              <a:avLst/>
            </a:prstGeom>
            <a:noFill/>
          </p:spPr>
          <p:txBody>
            <a:bodyPr wrap="none" rtlCol="0">
              <a:spAutoFit/>
            </a:bodyPr>
            <a:lstStyle/>
            <a:p>
              <a:r>
                <a:rPr lang="en-US" sz="4000" dirty="0" smtClean="0">
                  <a:solidFill>
                    <a:srgbClr val="0000FF"/>
                  </a:solidFill>
                  <a:latin typeface="Times New Roman"/>
                  <a:cs typeface="Times New Roman"/>
                </a:rPr>
                <a:t>=0</a:t>
              </a:r>
              <a:endParaRPr lang="en-US" sz="4000" dirty="0">
                <a:solidFill>
                  <a:srgbClr val="0000FF"/>
                </a:solidFill>
                <a:latin typeface="Times New Roman"/>
                <a:cs typeface="Times New Roman"/>
              </a:endParaRPr>
            </a:p>
          </p:txBody>
        </p:sp>
      </p:grpSp>
      <p:sp>
        <p:nvSpPr>
          <p:cNvPr id="22" name="Rectangle 21"/>
          <p:cNvSpPr>
            <a:spLocks noChangeArrowheads="1"/>
          </p:cNvSpPr>
          <p:nvPr/>
        </p:nvSpPr>
        <p:spPr bwMode="auto">
          <a:xfrm>
            <a:off x="548434" y="757099"/>
            <a:ext cx="489108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285750" indent="-285750">
              <a:buFont typeface="Arial"/>
              <a:buChar char="•"/>
            </a:pPr>
            <a:r>
              <a:rPr lang="en-US" dirty="0" smtClean="0">
                <a:latin typeface="Abadi MT Condensed Extra Bold" charset="0"/>
              </a:rPr>
              <a:t>Above </a:t>
            </a:r>
            <a:r>
              <a:rPr lang="en-US" dirty="0">
                <a:latin typeface="Abadi MT Condensed Extra Bold" charset="0"/>
              </a:rPr>
              <a:t>the BL (</a:t>
            </a:r>
            <a:r>
              <a:rPr lang="en-US" dirty="0" err="1">
                <a:latin typeface="Abadi MT Condensed Extra Bold" charset="0"/>
              </a:rPr>
              <a:t>M~conserved</a:t>
            </a:r>
            <a:r>
              <a:rPr lang="en-US" dirty="0">
                <a:latin typeface="Abadi MT Condensed Extra Bold" charset="0"/>
              </a:rPr>
              <a:t>)</a:t>
            </a:r>
          </a:p>
          <a:p>
            <a:pPr lvl="1">
              <a:buFontTx/>
              <a:buChar char="•"/>
            </a:pPr>
            <a:r>
              <a:rPr lang="en-US" dirty="0">
                <a:latin typeface="Abadi MT Condensed Extra Bold" charset="0"/>
              </a:rPr>
              <a:t>Radial gradient of diabatic heating</a:t>
            </a:r>
          </a:p>
          <a:p>
            <a:pPr lvl="2">
              <a:buFontTx/>
              <a:buChar char="•"/>
            </a:pPr>
            <a:r>
              <a:rPr lang="en-US" dirty="0">
                <a:latin typeface="Abadi MT Condensed Extra Bold" charset="0"/>
              </a:rPr>
              <a:t>Convective structures</a:t>
            </a:r>
          </a:p>
          <a:p>
            <a:pPr lvl="2">
              <a:buFontTx/>
              <a:buChar char="•"/>
            </a:pPr>
            <a:r>
              <a:rPr lang="en-US" dirty="0">
                <a:latin typeface="Abadi MT Condensed Extra Bold" charset="0"/>
              </a:rPr>
              <a:t>Presence of surface moisture </a:t>
            </a:r>
            <a:r>
              <a:rPr lang="en-US" dirty="0" smtClean="0">
                <a:latin typeface="Abadi MT Condensed Extra Bold" charset="0"/>
              </a:rPr>
              <a:t>fluxes</a:t>
            </a:r>
          </a:p>
          <a:p>
            <a:pPr lvl="2">
              <a:buFontTx/>
              <a:buChar char="•"/>
            </a:pPr>
            <a:r>
              <a:rPr lang="en-US" dirty="0" smtClean="0">
                <a:latin typeface="Abadi MT Condensed Extra Bold" charset="0"/>
              </a:rPr>
              <a:t>Described in terms of </a:t>
            </a:r>
            <a:r>
              <a:rPr lang="en-US" i="1" dirty="0" smtClean="0">
                <a:solidFill>
                  <a:srgbClr val="0000FF"/>
                </a:solidFill>
                <a:latin typeface="Abadi MT Condensed Extra Bold" charset="0"/>
              </a:rPr>
              <a:t>balanced dynamics</a:t>
            </a:r>
            <a:endParaRPr lang="en-US" i="1" dirty="0">
              <a:solidFill>
                <a:srgbClr val="0000FF"/>
              </a:solidFill>
              <a:latin typeface="Abadi MT Condensed Extra Bold" charset="0"/>
            </a:endParaRPr>
          </a:p>
        </p:txBody>
      </p:sp>
      <p:sp>
        <p:nvSpPr>
          <p:cNvPr id="2" name="TextBox 1"/>
          <p:cNvSpPr txBox="1"/>
          <p:nvPr/>
        </p:nvSpPr>
        <p:spPr>
          <a:xfrm>
            <a:off x="280597" y="4077688"/>
            <a:ext cx="3415619" cy="523220"/>
          </a:xfrm>
          <a:prstGeom prst="rect">
            <a:avLst/>
          </a:prstGeom>
          <a:noFill/>
        </p:spPr>
        <p:txBody>
          <a:bodyPr wrap="none" rtlCol="0">
            <a:spAutoFit/>
          </a:bodyPr>
          <a:lstStyle/>
          <a:p>
            <a:r>
              <a:rPr lang="en-US" sz="2800" dirty="0" smtClean="0">
                <a:solidFill>
                  <a:srgbClr val="0000FF"/>
                </a:solidFill>
                <a:latin typeface="Abadi MT Condensed Extra Bold"/>
                <a:cs typeface="Abadi MT Condensed Extra Bold"/>
              </a:rPr>
              <a:t>Thermal wind equation</a:t>
            </a:r>
            <a:endParaRPr lang="en-US" sz="2800" dirty="0">
              <a:solidFill>
                <a:srgbClr val="0000FF"/>
              </a:solidFill>
              <a:latin typeface="Abadi MT Condensed Extra Bold"/>
              <a:cs typeface="Abadi MT Condensed Extra Bold"/>
            </a:endParaRPr>
          </a:p>
        </p:txBody>
      </p:sp>
      <p:sp>
        <p:nvSpPr>
          <p:cNvPr id="3" name="TextBox 2"/>
          <p:cNvSpPr txBox="1"/>
          <p:nvPr/>
        </p:nvSpPr>
        <p:spPr>
          <a:xfrm>
            <a:off x="190956" y="4748914"/>
            <a:ext cx="8879354" cy="1569660"/>
          </a:xfrm>
          <a:prstGeom prst="rect">
            <a:avLst/>
          </a:prstGeom>
          <a:noFill/>
        </p:spPr>
        <p:txBody>
          <a:bodyPr wrap="none" rtlCol="0">
            <a:spAutoFit/>
          </a:bodyPr>
          <a:lstStyle/>
          <a:p>
            <a:r>
              <a:rPr lang="en-US" sz="3200" dirty="0">
                <a:solidFill>
                  <a:srgbClr val="0000FF"/>
                </a:solidFill>
                <a:latin typeface="Abadi MT Condensed Extra Bold"/>
                <a:cs typeface="Abadi MT Condensed Extra Bold"/>
              </a:rPr>
              <a:t>V</a:t>
            </a:r>
            <a:r>
              <a:rPr lang="en-US" sz="3200" dirty="0" smtClean="0">
                <a:solidFill>
                  <a:srgbClr val="0000FF"/>
                </a:solidFill>
                <a:latin typeface="Abadi MT Condensed Extra Bold"/>
                <a:cs typeface="Abadi MT Condensed Extra Bold"/>
              </a:rPr>
              <a:t>ortex </a:t>
            </a:r>
          </a:p>
          <a:p>
            <a:pPr marL="285750" indent="-285750">
              <a:buFont typeface="Arial"/>
              <a:buChar char="•"/>
            </a:pPr>
            <a:r>
              <a:rPr lang="en-US" sz="3200" dirty="0">
                <a:solidFill>
                  <a:srgbClr val="0000FF"/>
                </a:solidFill>
                <a:latin typeface="Abadi MT Condensed Extra Bold"/>
                <a:cs typeface="Abadi MT Condensed Extra Bold"/>
              </a:rPr>
              <a:t>S</a:t>
            </a:r>
            <a:r>
              <a:rPr lang="en-US" sz="3200" dirty="0" smtClean="0">
                <a:solidFill>
                  <a:srgbClr val="0000FF"/>
                </a:solidFill>
                <a:latin typeface="Abadi MT Condensed Extra Bold"/>
                <a:cs typeface="Abadi MT Condensed Extra Bold"/>
              </a:rPr>
              <a:t>ubject </a:t>
            </a:r>
            <a:r>
              <a:rPr lang="en-US" sz="3200" dirty="0">
                <a:solidFill>
                  <a:srgbClr val="0000FF"/>
                </a:solidFill>
                <a:latin typeface="Abadi MT Condensed Extra Bold"/>
                <a:cs typeface="Abadi MT Condensed Extra Bold"/>
              </a:rPr>
              <a:t>to </a:t>
            </a:r>
            <a:r>
              <a:rPr lang="en-US" sz="3200" dirty="0" smtClean="0">
                <a:solidFill>
                  <a:srgbClr val="0000FF"/>
                </a:solidFill>
                <a:latin typeface="Abadi MT Condensed Extra Bold"/>
                <a:cs typeface="Abadi MT Condensed Extra Bold"/>
              </a:rPr>
              <a:t>diabatic/frictional </a:t>
            </a:r>
            <a:r>
              <a:rPr lang="en-US" sz="3200" dirty="0">
                <a:solidFill>
                  <a:srgbClr val="0000FF"/>
                </a:solidFill>
                <a:latin typeface="Abadi MT Condensed Extra Bold"/>
                <a:cs typeface="Abadi MT Condensed Extra Bold"/>
              </a:rPr>
              <a:t>forcing </a:t>
            </a:r>
            <a:endParaRPr lang="en-US" sz="3200" dirty="0" smtClean="0">
              <a:solidFill>
                <a:srgbClr val="0000FF"/>
              </a:solidFill>
              <a:latin typeface="Abadi MT Condensed Extra Bold"/>
              <a:cs typeface="Abadi MT Condensed Extra Bold"/>
            </a:endParaRPr>
          </a:p>
          <a:p>
            <a:pPr marL="285750" indent="-285750">
              <a:buFont typeface="Arial"/>
              <a:buChar char="•"/>
            </a:pPr>
            <a:r>
              <a:rPr lang="en-US" sz="3200" dirty="0" smtClean="0">
                <a:solidFill>
                  <a:srgbClr val="0000FF"/>
                </a:solidFill>
                <a:latin typeface="Abadi MT Condensed Extra Bold"/>
                <a:cs typeface="Abadi MT Condensed Extra Bold"/>
              </a:rPr>
              <a:t>Develop </a:t>
            </a:r>
            <a:r>
              <a:rPr lang="en-US" sz="3200" dirty="0">
                <a:solidFill>
                  <a:srgbClr val="0000FF"/>
                </a:solidFill>
                <a:latin typeface="Abadi MT Condensed Extra Bold"/>
                <a:cs typeface="Abadi MT Condensed Extra Bold"/>
              </a:rPr>
              <a:t>a secondary circulation to remain in </a:t>
            </a:r>
            <a:r>
              <a:rPr lang="en-US" sz="3200" dirty="0" smtClean="0">
                <a:solidFill>
                  <a:srgbClr val="0000FF"/>
                </a:solidFill>
                <a:latin typeface="Abadi MT Condensed Extra Bold"/>
                <a:cs typeface="Abadi MT Condensed Extra Bold"/>
              </a:rPr>
              <a:t>balance</a:t>
            </a:r>
            <a:endParaRPr lang="en-US" sz="3200" dirty="0">
              <a:solidFill>
                <a:srgbClr val="0000FF"/>
              </a:solidFill>
              <a:latin typeface="Abadi MT Condensed Extra Bold"/>
              <a:cs typeface="Abadi MT Condensed Extra Bold"/>
            </a:endParaRPr>
          </a:p>
        </p:txBody>
      </p:sp>
      <p:sp>
        <p:nvSpPr>
          <p:cNvPr id="21" name="TextBox 20"/>
          <p:cNvSpPr txBox="1"/>
          <p:nvPr/>
        </p:nvSpPr>
        <p:spPr>
          <a:xfrm>
            <a:off x="0" y="3995678"/>
            <a:ext cx="9144000" cy="2862322"/>
          </a:xfrm>
          <a:prstGeom prst="rect">
            <a:avLst/>
          </a:prstGeom>
          <a:solidFill>
            <a:schemeClr val="tx1"/>
          </a:solidFill>
        </p:spPr>
        <p:txBody>
          <a:bodyPr wrap="square" rtlCol="0">
            <a:spAutoFit/>
          </a:bodyPr>
          <a:lstStyle/>
          <a:p>
            <a:pPr algn="ctr"/>
            <a:r>
              <a:rPr lang="en-US" sz="6000" dirty="0" smtClean="0">
                <a:solidFill>
                  <a:schemeClr val="bg1"/>
                </a:solidFill>
                <a:latin typeface="Abadi MT Condensed Extra Bold"/>
                <a:cs typeface="Abadi MT Condensed Extra Bold"/>
              </a:rPr>
              <a:t>The 2</a:t>
            </a:r>
            <a:r>
              <a:rPr lang="en-US" sz="6000" baseline="30000" dirty="0" smtClean="0">
                <a:solidFill>
                  <a:schemeClr val="bg1"/>
                </a:solidFill>
                <a:latin typeface="Abadi MT Condensed Extra Bold"/>
                <a:cs typeface="Abadi MT Condensed Extra Bold"/>
              </a:rPr>
              <a:t>nd</a:t>
            </a:r>
            <a:r>
              <a:rPr lang="en-US" sz="6000" dirty="0" smtClean="0">
                <a:solidFill>
                  <a:schemeClr val="bg1"/>
                </a:solidFill>
                <a:latin typeface="Abadi MT Condensed Extra Bold"/>
                <a:cs typeface="Abadi MT Condensed Extra Bold"/>
              </a:rPr>
              <a:t> </a:t>
            </a:r>
          </a:p>
          <a:p>
            <a:pPr algn="ctr"/>
            <a:r>
              <a:rPr lang="en-US" sz="6000" dirty="0" smtClean="0">
                <a:solidFill>
                  <a:schemeClr val="bg1"/>
                </a:solidFill>
                <a:latin typeface="Abadi MT Condensed Extra Bold"/>
                <a:cs typeface="Abadi MT Condensed Extra Bold"/>
              </a:rPr>
              <a:t>mechanism is </a:t>
            </a:r>
            <a:r>
              <a:rPr lang="en-US" sz="6000" dirty="0" smtClean="0">
                <a:solidFill>
                  <a:srgbClr val="FF0000"/>
                </a:solidFill>
                <a:latin typeface="Abadi MT Condensed Extra Bold"/>
                <a:cs typeface="Abadi MT Condensed Extra Bold"/>
              </a:rPr>
              <a:t>coupled</a:t>
            </a:r>
            <a:r>
              <a:rPr lang="en-US" sz="6000" dirty="0" smtClean="0">
                <a:solidFill>
                  <a:schemeClr val="bg1"/>
                </a:solidFill>
                <a:latin typeface="Abadi MT Condensed Extra Bold"/>
                <a:cs typeface="Abadi MT Condensed Extra Bold"/>
              </a:rPr>
              <a:t> to </a:t>
            </a:r>
          </a:p>
          <a:p>
            <a:pPr algn="ctr"/>
            <a:r>
              <a:rPr lang="en-US" sz="6000" dirty="0" smtClean="0">
                <a:solidFill>
                  <a:schemeClr val="bg1"/>
                </a:solidFill>
                <a:latin typeface="Abadi MT Condensed Extra Bold"/>
                <a:cs typeface="Abadi MT Condensed Extra Bold"/>
              </a:rPr>
              <a:t>the 1</a:t>
            </a:r>
            <a:r>
              <a:rPr lang="en-US" sz="6000" baseline="30000" dirty="0" smtClean="0">
                <a:solidFill>
                  <a:schemeClr val="bg1"/>
                </a:solidFill>
                <a:latin typeface="Abadi MT Condensed Extra Bold"/>
                <a:cs typeface="Abadi MT Condensed Extra Bold"/>
              </a:rPr>
              <a:t>st</a:t>
            </a:r>
            <a:r>
              <a:rPr lang="en-US" sz="6000" dirty="0" smtClean="0">
                <a:solidFill>
                  <a:schemeClr val="bg1"/>
                </a:solidFill>
                <a:latin typeface="Abadi MT Condensed Extra Bold"/>
                <a:cs typeface="Abadi MT Condensed Extra Bold"/>
              </a:rPr>
              <a:t> </a:t>
            </a:r>
            <a:endParaRPr lang="en-US" sz="6000" dirty="0">
              <a:solidFill>
                <a:schemeClr val="bg1"/>
              </a:solidFill>
              <a:latin typeface="Abadi MT Condensed Extra Bold"/>
              <a:cs typeface="Abadi MT Condensed Extra Bold"/>
            </a:endParaRPr>
          </a:p>
        </p:txBody>
      </p:sp>
    </p:spTree>
    <p:extLst>
      <p:ext uri="{BB962C8B-B14F-4D97-AF65-F5344CB8AC3E}">
        <p14:creationId xmlns:p14="http://schemas.microsoft.com/office/powerpoint/2010/main" val="19458645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2" grpId="0"/>
      <p:bldP spid="2" grpId="0"/>
      <p:bldP spid="3" grpId="0"/>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222" y="3239429"/>
            <a:ext cx="8988778" cy="2669355"/>
          </a:xfrm>
        </p:spPr>
        <p:txBody>
          <a:bodyPr>
            <a:normAutofit fontScale="90000"/>
          </a:bodyPr>
          <a:lstStyle/>
          <a:p>
            <a:pPr algn="l"/>
            <a:r>
              <a:rPr lang="en-US" dirty="0" smtClean="0">
                <a:solidFill>
                  <a:schemeClr val="tx1">
                    <a:lumMod val="50000"/>
                    <a:lumOff val="50000"/>
                  </a:schemeClr>
                </a:solidFill>
                <a:latin typeface="Abadi MT Condensed Extra Bold"/>
                <a:cs typeface="Abadi MT Condensed Extra Bold"/>
              </a:rPr>
              <a:t>The SE tangential wind maximum: </a:t>
            </a:r>
            <a:br>
              <a:rPr lang="en-US" dirty="0" smtClean="0">
                <a:solidFill>
                  <a:schemeClr val="tx1">
                    <a:lumMod val="50000"/>
                    <a:lumOff val="50000"/>
                  </a:schemeClr>
                </a:solidFill>
                <a:latin typeface="Abadi MT Condensed Extra Bold"/>
                <a:cs typeface="Abadi MT Condensed Extra Bold"/>
              </a:rPr>
            </a:br>
            <a:r>
              <a:rPr lang="en-US" dirty="0" smtClean="0">
                <a:solidFill>
                  <a:schemeClr val="tx1">
                    <a:lumMod val="50000"/>
                    <a:lumOff val="50000"/>
                  </a:schemeClr>
                </a:solidFill>
                <a:latin typeface="Abadi MT Condensed Extra Bold"/>
                <a:cs typeface="Abadi MT Condensed Extra Bold"/>
              </a:rPr>
              <a:t>a) </a:t>
            </a:r>
            <a:r>
              <a:rPr lang="en-US" dirty="0">
                <a:solidFill>
                  <a:schemeClr val="tx1">
                    <a:lumMod val="50000"/>
                    <a:lumOff val="50000"/>
                  </a:schemeClr>
                </a:solidFill>
                <a:latin typeface="Abadi MT Condensed Extra Bold"/>
                <a:cs typeface="Abadi MT Condensed Extra Bold"/>
              </a:rPr>
              <a:t>E</a:t>
            </a:r>
            <a:r>
              <a:rPr lang="en-US" dirty="0" smtClean="0">
                <a:solidFill>
                  <a:schemeClr val="tx1">
                    <a:lumMod val="50000"/>
                    <a:lumOff val="50000"/>
                  </a:schemeClr>
                </a:solidFill>
                <a:latin typeface="Abadi MT Condensed Extra Bold"/>
                <a:cs typeface="Abadi MT Condensed Extra Bold"/>
              </a:rPr>
              <a:t>merges within the BL?</a:t>
            </a:r>
            <a:br>
              <a:rPr lang="en-US" dirty="0" smtClean="0">
                <a:solidFill>
                  <a:schemeClr val="tx1">
                    <a:lumMod val="50000"/>
                    <a:lumOff val="50000"/>
                  </a:schemeClr>
                </a:solidFill>
                <a:latin typeface="Abadi MT Condensed Extra Bold"/>
                <a:cs typeface="Abadi MT Condensed Extra Bold"/>
              </a:rPr>
            </a:br>
            <a:r>
              <a:rPr lang="en-US" dirty="0" smtClean="0">
                <a:solidFill>
                  <a:schemeClr val="tx1">
                    <a:lumMod val="50000"/>
                    <a:lumOff val="50000"/>
                  </a:schemeClr>
                </a:solidFill>
                <a:latin typeface="Abadi MT Condensed Extra Bold"/>
                <a:cs typeface="Abadi MT Condensed Extra Bold"/>
              </a:rPr>
              <a:t>b) In the presence of supergradient flow</a:t>
            </a:r>
            <a:r>
              <a:rPr lang="en-US" dirty="0" smtClean="0">
                <a:solidFill>
                  <a:schemeClr val="tx1">
                    <a:lumMod val="50000"/>
                    <a:lumOff val="50000"/>
                  </a:schemeClr>
                </a:solidFill>
                <a:latin typeface="Abadi MT Condensed Extra Bold"/>
                <a:cs typeface="Abadi MT Condensed Extra Bold"/>
              </a:rPr>
              <a:t>?</a:t>
            </a:r>
            <a:endParaRPr lang="en-US" dirty="0">
              <a:solidFill>
                <a:schemeClr val="tx1">
                  <a:lumMod val="50000"/>
                  <a:lumOff val="50000"/>
                </a:schemeClr>
              </a:solidFill>
              <a:latin typeface="Abadi MT Condensed Extra Bold"/>
              <a:cs typeface="Abadi MT Condensed Extra Bold"/>
            </a:endParaRPr>
          </a:p>
        </p:txBody>
      </p:sp>
      <p:sp>
        <p:nvSpPr>
          <p:cNvPr id="4" name="Title 1"/>
          <p:cNvSpPr txBox="1">
            <a:spLocks/>
          </p:cNvSpPr>
          <p:nvPr/>
        </p:nvSpPr>
        <p:spPr>
          <a:xfrm>
            <a:off x="3668884" y="5249333"/>
            <a:ext cx="3781778" cy="1608667"/>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tx1">
                    <a:lumMod val="50000"/>
                    <a:lumOff val="50000"/>
                  </a:schemeClr>
                </a:solidFill>
                <a:latin typeface="Abadi MT Condensed Extra Bold"/>
                <a:cs typeface="Abadi MT Condensed Extra Bold"/>
              </a:rPr>
              <a:t>Observations</a:t>
            </a:r>
            <a:endParaRPr lang="en-US" dirty="0">
              <a:solidFill>
                <a:schemeClr val="tx1">
                  <a:lumMod val="50000"/>
                  <a:lumOff val="50000"/>
                </a:schemeClr>
              </a:solidFill>
              <a:latin typeface="Abadi MT Condensed Extra Bold"/>
              <a:cs typeface="Abadi MT Condensed Extra Bold"/>
            </a:endParaRPr>
          </a:p>
        </p:txBody>
      </p:sp>
      <p:sp>
        <p:nvSpPr>
          <p:cNvPr id="6" name="Title 1"/>
          <p:cNvSpPr txBox="1">
            <a:spLocks/>
          </p:cNvSpPr>
          <p:nvPr/>
        </p:nvSpPr>
        <p:spPr>
          <a:xfrm>
            <a:off x="603956" y="1661800"/>
            <a:ext cx="7888111" cy="1613844"/>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latin typeface="Abadi MT Condensed Extra Bold"/>
                <a:cs typeface="Abadi MT Condensed Extra Bold"/>
              </a:rPr>
              <a:t>Are BL dynamics relevant to SEF?</a:t>
            </a:r>
          </a:p>
        </p:txBody>
      </p:sp>
      <p:sp>
        <p:nvSpPr>
          <p:cNvPr id="7" name="Title 1"/>
          <p:cNvSpPr txBox="1">
            <a:spLocks/>
          </p:cNvSpPr>
          <p:nvPr/>
        </p:nvSpPr>
        <p:spPr>
          <a:xfrm>
            <a:off x="603956" y="115704"/>
            <a:ext cx="7888111" cy="1980733"/>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latin typeface="Abadi MT Condensed Extra Bold"/>
                <a:cs typeface="Abadi MT Condensed Extra Bold"/>
              </a:rPr>
              <a:t>Are balance dynamics a good framework to describe SEF?</a:t>
            </a:r>
            <a:endParaRPr lang="en-US" dirty="0">
              <a:latin typeface="Abadi MT Condensed Extra Bold"/>
              <a:cs typeface="Abadi MT Condensed Extra Bold"/>
            </a:endParaRPr>
          </a:p>
        </p:txBody>
      </p:sp>
    </p:spTree>
    <p:extLst>
      <p:ext uri="{BB962C8B-B14F-4D97-AF65-F5344CB8AC3E}">
        <p14:creationId xmlns:p14="http://schemas.microsoft.com/office/powerpoint/2010/main" val="32099087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8-13 at 8.12.4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15" y="1312326"/>
            <a:ext cx="4529667" cy="4392107"/>
          </a:xfrm>
          <a:prstGeom prst="rect">
            <a:avLst/>
          </a:prstGeom>
        </p:spPr>
      </p:pic>
      <p:pic>
        <p:nvPicPr>
          <p:cNvPr id="5" name="Picture 4" descr="Screen shot 2013-08-13 at 8.13.1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6244" y="5704433"/>
            <a:ext cx="1907538" cy="587728"/>
          </a:xfrm>
          <a:prstGeom prst="rect">
            <a:avLst/>
          </a:prstGeom>
        </p:spPr>
      </p:pic>
      <p:sp>
        <p:nvSpPr>
          <p:cNvPr id="8" name="TextBox 7"/>
          <p:cNvSpPr txBox="1"/>
          <p:nvPr/>
        </p:nvSpPr>
        <p:spPr>
          <a:xfrm>
            <a:off x="2636244" y="6497135"/>
            <a:ext cx="1791927" cy="369332"/>
          </a:xfrm>
          <a:prstGeom prst="rect">
            <a:avLst/>
          </a:prstGeom>
          <a:noFill/>
        </p:spPr>
        <p:txBody>
          <a:bodyPr wrap="none" rtlCol="0">
            <a:spAutoFit/>
          </a:bodyPr>
          <a:lstStyle/>
          <a:p>
            <a:r>
              <a:rPr lang="en-US" dirty="0" smtClean="0">
                <a:latin typeface="Abadi MT Condensed Extra Bold"/>
                <a:cs typeface="Abadi MT Condensed Extra Bold"/>
              </a:rPr>
              <a:t>Bell et al. (2012)</a:t>
            </a:r>
            <a:endParaRPr lang="en-US" dirty="0">
              <a:latin typeface="Abadi MT Condensed Extra Bold"/>
              <a:cs typeface="Abadi MT Condensed Extra Bold"/>
            </a:endParaRPr>
          </a:p>
        </p:txBody>
      </p:sp>
      <p:sp>
        <p:nvSpPr>
          <p:cNvPr id="9" name="TextBox 8"/>
          <p:cNvSpPr txBox="1"/>
          <p:nvPr/>
        </p:nvSpPr>
        <p:spPr>
          <a:xfrm>
            <a:off x="2342904" y="549109"/>
            <a:ext cx="4537420" cy="584776"/>
          </a:xfrm>
          <a:prstGeom prst="rect">
            <a:avLst/>
          </a:prstGeom>
          <a:solidFill>
            <a:schemeClr val="bg1"/>
          </a:solidFill>
        </p:spPr>
        <p:txBody>
          <a:bodyPr wrap="none" rtlCol="0">
            <a:spAutoFit/>
          </a:bodyPr>
          <a:lstStyle/>
          <a:p>
            <a:r>
              <a:rPr lang="en-US" sz="3200" dirty="0" err="1" smtClean="0">
                <a:latin typeface="Abadi MT Condensed Extra Bold"/>
                <a:cs typeface="Abadi MT Condensed Extra Bold"/>
              </a:rPr>
              <a:t>Dropsonde</a:t>
            </a:r>
            <a:r>
              <a:rPr lang="en-US" sz="3200" dirty="0" smtClean="0">
                <a:latin typeface="Abadi MT Condensed Extra Bold"/>
                <a:cs typeface="Abadi MT Condensed Extra Bold"/>
              </a:rPr>
              <a:t> azimuthal mean</a:t>
            </a:r>
            <a:endParaRPr lang="en-US" sz="3200" dirty="0">
              <a:latin typeface="Abadi MT Condensed Extra Bold"/>
              <a:cs typeface="Abadi MT Condensed Extra Bold"/>
            </a:endParaRPr>
          </a:p>
        </p:txBody>
      </p:sp>
      <p:sp>
        <p:nvSpPr>
          <p:cNvPr id="10" name="TextBox 9"/>
          <p:cNvSpPr txBox="1"/>
          <p:nvPr/>
        </p:nvSpPr>
        <p:spPr>
          <a:xfrm>
            <a:off x="3527778" y="-112886"/>
            <a:ext cx="2586165" cy="707886"/>
          </a:xfrm>
          <a:prstGeom prst="rect">
            <a:avLst/>
          </a:prstGeom>
          <a:noFill/>
        </p:spPr>
        <p:txBody>
          <a:bodyPr wrap="none" rtlCol="0">
            <a:spAutoFit/>
          </a:bodyPr>
          <a:lstStyle/>
          <a:p>
            <a:r>
              <a:rPr lang="en-US" sz="4000" dirty="0" smtClean="0">
                <a:latin typeface="Abadi MT Condensed Extra Bold"/>
                <a:cs typeface="Abadi MT Condensed Extra Bold"/>
              </a:rPr>
              <a:t>Rita (2005)</a:t>
            </a:r>
            <a:endParaRPr lang="en-US" sz="4000" dirty="0">
              <a:latin typeface="Abadi MT Condensed Extra Bold"/>
              <a:cs typeface="Abadi MT Condensed Extra Bold"/>
            </a:endParaRPr>
          </a:p>
        </p:txBody>
      </p:sp>
      <p:sp>
        <p:nvSpPr>
          <p:cNvPr id="11" name="Rectangle 10"/>
          <p:cNvSpPr/>
          <p:nvPr/>
        </p:nvSpPr>
        <p:spPr>
          <a:xfrm>
            <a:off x="701311" y="1184104"/>
            <a:ext cx="1613956" cy="369332"/>
          </a:xfrm>
          <a:prstGeom prst="rect">
            <a:avLst/>
          </a:prstGeom>
          <a:solidFill>
            <a:schemeClr val="bg1"/>
          </a:solidFill>
        </p:spPr>
        <p:txBody>
          <a:bodyPr wrap="none">
            <a:spAutoFit/>
          </a:bodyPr>
          <a:lstStyle/>
          <a:p>
            <a:r>
              <a:rPr lang="en-US" dirty="0" smtClean="0">
                <a:latin typeface="Abadi MT Condensed Extra Bold"/>
                <a:cs typeface="Abadi MT Condensed Extra Bold"/>
              </a:rPr>
              <a:t>Tangential </a:t>
            </a:r>
            <a:r>
              <a:rPr lang="en-US" dirty="0">
                <a:latin typeface="Abadi MT Condensed Extra Bold"/>
                <a:cs typeface="Abadi MT Condensed Extra Bold"/>
              </a:rPr>
              <a:t>wind</a:t>
            </a:r>
          </a:p>
        </p:txBody>
      </p:sp>
      <p:grpSp>
        <p:nvGrpSpPr>
          <p:cNvPr id="2" name="Group 1"/>
          <p:cNvGrpSpPr/>
          <p:nvPr/>
        </p:nvGrpSpPr>
        <p:grpSpPr>
          <a:xfrm>
            <a:off x="4543782" y="1312326"/>
            <a:ext cx="4600218" cy="5517452"/>
            <a:chOff x="4543782" y="1312326"/>
            <a:chExt cx="4600218" cy="5517452"/>
          </a:xfrm>
        </p:grpSpPr>
        <p:sp>
          <p:nvSpPr>
            <p:cNvPr id="7" name="TextBox 6"/>
            <p:cNvSpPr txBox="1"/>
            <p:nvPr/>
          </p:nvSpPr>
          <p:spPr>
            <a:xfrm>
              <a:off x="6549232" y="6460446"/>
              <a:ext cx="2594768" cy="369332"/>
            </a:xfrm>
            <a:prstGeom prst="rect">
              <a:avLst/>
            </a:prstGeom>
            <a:noFill/>
          </p:spPr>
          <p:txBody>
            <a:bodyPr wrap="none" rtlCol="0">
              <a:spAutoFit/>
            </a:bodyPr>
            <a:lstStyle/>
            <a:p>
              <a:r>
                <a:rPr lang="en-US" dirty="0" err="1" smtClean="0">
                  <a:latin typeface="Abadi MT Condensed Extra Bold"/>
                  <a:cs typeface="Abadi MT Condensed Extra Bold"/>
                </a:rPr>
                <a:t>Didlake</a:t>
              </a:r>
              <a:r>
                <a:rPr lang="en-US" dirty="0" smtClean="0">
                  <a:latin typeface="Abadi MT Condensed Extra Bold"/>
                  <a:cs typeface="Abadi MT Condensed Extra Bold"/>
                </a:rPr>
                <a:t> and </a:t>
              </a:r>
              <a:r>
                <a:rPr lang="en-US" dirty="0" err="1" smtClean="0">
                  <a:latin typeface="Abadi MT Condensed Extra Bold"/>
                  <a:cs typeface="Abadi MT Condensed Extra Bold"/>
                </a:rPr>
                <a:t>Houze</a:t>
              </a:r>
              <a:r>
                <a:rPr lang="en-US" dirty="0" smtClean="0">
                  <a:latin typeface="Abadi MT Condensed Extra Bold"/>
                  <a:cs typeface="Abadi MT Condensed Extra Bold"/>
                </a:rPr>
                <a:t> (2011)</a:t>
              </a:r>
              <a:endParaRPr lang="en-US" dirty="0">
                <a:latin typeface="Abadi MT Condensed Extra Bold"/>
                <a:cs typeface="Abadi MT Condensed Extra Bold"/>
              </a:endParaRPr>
            </a:p>
          </p:txBody>
        </p:sp>
        <p:pic>
          <p:nvPicPr>
            <p:cNvPr id="13" name="Picture 12" descr="Screen shot 2013-08-13 at 8.13.5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3782" y="1312326"/>
              <a:ext cx="4264806" cy="4363156"/>
            </a:xfrm>
            <a:prstGeom prst="rect">
              <a:avLst/>
            </a:prstGeom>
          </p:spPr>
        </p:pic>
      </p:grpSp>
      <p:grpSp>
        <p:nvGrpSpPr>
          <p:cNvPr id="3" name="Group 2"/>
          <p:cNvGrpSpPr/>
          <p:nvPr/>
        </p:nvGrpSpPr>
        <p:grpSpPr>
          <a:xfrm>
            <a:off x="5174456" y="1885863"/>
            <a:ext cx="394849" cy="2966332"/>
            <a:chOff x="5174456" y="1885863"/>
            <a:chExt cx="394849" cy="2966332"/>
          </a:xfrm>
        </p:grpSpPr>
        <p:sp>
          <p:nvSpPr>
            <p:cNvPr id="12" name="TextBox 5"/>
            <p:cNvSpPr txBox="1">
              <a:spLocks noChangeArrowheads="1"/>
            </p:cNvSpPr>
            <p:nvPr/>
          </p:nvSpPr>
          <p:spPr bwMode="auto">
            <a:xfrm rot="16200000">
              <a:off x="4637088" y="2423231"/>
              <a:ext cx="1441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solidFill>
                    <a:srgbClr val="FF0000"/>
                  </a:solidFill>
                  <a:latin typeface="Abadi MT Condensed Extra Bold" charset="0"/>
                  <a:cs typeface="Abadi MT Condensed Extra Bold" charset="0"/>
                </a:rPr>
                <a:t>Supergradient</a:t>
              </a:r>
            </a:p>
          </p:txBody>
        </p:sp>
        <p:sp>
          <p:nvSpPr>
            <p:cNvPr id="14" name="TextBox 6"/>
            <p:cNvSpPr txBox="1">
              <a:spLocks noChangeArrowheads="1"/>
            </p:cNvSpPr>
            <p:nvPr/>
          </p:nvSpPr>
          <p:spPr bwMode="auto">
            <a:xfrm rot="16200000">
              <a:off x="4755711" y="4038601"/>
              <a:ext cx="1260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solidFill>
                    <a:srgbClr val="0000FF"/>
                  </a:solidFill>
                  <a:latin typeface="Abadi MT Condensed Extra Bold" charset="0"/>
                  <a:cs typeface="Abadi MT Condensed Extra Bold" charset="0"/>
                </a:rPr>
                <a:t>Subgradient</a:t>
              </a:r>
            </a:p>
          </p:txBody>
        </p:sp>
      </p:grpSp>
    </p:spTree>
    <p:extLst>
      <p:ext uri="{BB962C8B-B14F-4D97-AF65-F5344CB8AC3E}">
        <p14:creationId xmlns:p14="http://schemas.microsoft.com/office/powerpoint/2010/main" val="17017852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3" descr="Screen Shot 2012-04-05 at 12.12.0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9014" y="262470"/>
            <a:ext cx="7086600"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Picture 4" descr="Screen Shot 2012-04-04 at 5.38.07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453945"/>
            <a:ext cx="47625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Box 5"/>
          <p:cNvSpPr txBox="1">
            <a:spLocks noChangeArrowheads="1"/>
          </p:cNvSpPr>
          <p:nvPr/>
        </p:nvSpPr>
        <p:spPr bwMode="auto">
          <a:xfrm>
            <a:off x="4601633" y="1661231"/>
            <a:ext cx="1441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solidFill>
                  <a:srgbClr val="FF0000"/>
                </a:solidFill>
                <a:latin typeface="Abadi MT Condensed Extra Bold" charset="0"/>
                <a:cs typeface="Abadi MT Condensed Extra Bold" charset="0"/>
              </a:rPr>
              <a:t>Supergradient</a:t>
            </a:r>
          </a:p>
        </p:txBody>
      </p:sp>
      <p:sp>
        <p:nvSpPr>
          <p:cNvPr id="72708" name="TextBox 6"/>
          <p:cNvSpPr txBox="1">
            <a:spLocks noChangeArrowheads="1"/>
          </p:cNvSpPr>
          <p:nvPr/>
        </p:nvSpPr>
        <p:spPr bwMode="auto">
          <a:xfrm>
            <a:off x="5700183" y="2839156"/>
            <a:ext cx="1260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rgbClr val="0000FF"/>
                </a:solidFill>
                <a:latin typeface="Abadi MT Condensed Extra Bold" charset="0"/>
                <a:cs typeface="Abadi MT Condensed Extra Bold" charset="0"/>
              </a:rPr>
              <a:t>Subgradient</a:t>
            </a:r>
          </a:p>
        </p:txBody>
      </p:sp>
      <p:sp>
        <p:nvSpPr>
          <p:cNvPr id="52229" name="Line 5"/>
          <p:cNvSpPr>
            <a:spLocks noChangeShapeType="1"/>
          </p:cNvSpPr>
          <p:nvPr/>
        </p:nvSpPr>
        <p:spPr bwMode="auto">
          <a:xfrm flipH="1">
            <a:off x="3749146" y="2027944"/>
            <a:ext cx="852487" cy="811212"/>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p>
        </p:txBody>
      </p:sp>
      <p:sp>
        <p:nvSpPr>
          <p:cNvPr id="52230" name="Line 6"/>
          <p:cNvSpPr>
            <a:spLocks noChangeShapeType="1"/>
          </p:cNvSpPr>
          <p:nvPr/>
        </p:nvSpPr>
        <p:spPr bwMode="auto">
          <a:xfrm flipH="1">
            <a:off x="4601633" y="3037594"/>
            <a:ext cx="1098550" cy="612775"/>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800"/>
          </a:p>
        </p:txBody>
      </p:sp>
      <p:sp>
        <p:nvSpPr>
          <p:cNvPr id="72711" name="TextBox 1"/>
          <p:cNvSpPr txBox="1">
            <a:spLocks noChangeArrowheads="1"/>
          </p:cNvSpPr>
          <p:nvPr/>
        </p:nvSpPr>
        <p:spPr bwMode="auto">
          <a:xfrm>
            <a:off x="7077074" y="943505"/>
            <a:ext cx="673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err="1">
                <a:latin typeface="Abadi MT Condensed Extra Bold" charset="0"/>
              </a:rPr>
              <a:t>Hr</a:t>
            </a:r>
            <a:r>
              <a:rPr lang="en-US" sz="1800" dirty="0">
                <a:latin typeface="Abadi MT Condensed Extra Bold" charset="0"/>
              </a:rPr>
              <a:t> 30</a:t>
            </a:r>
          </a:p>
        </p:txBody>
      </p:sp>
      <p:sp>
        <p:nvSpPr>
          <p:cNvPr id="9" name="Title 1"/>
          <p:cNvSpPr>
            <a:spLocks noGrp="1"/>
          </p:cNvSpPr>
          <p:nvPr>
            <p:ph type="title"/>
          </p:nvPr>
        </p:nvSpPr>
        <p:spPr>
          <a:xfrm>
            <a:off x="1495781" y="79022"/>
            <a:ext cx="5253567" cy="753533"/>
          </a:xfrm>
        </p:spPr>
        <p:txBody>
          <a:bodyPr>
            <a:noAutofit/>
          </a:bodyPr>
          <a:lstStyle/>
          <a:p>
            <a:pPr eaLnBrk="1" hangingPunct="1"/>
            <a:r>
              <a:rPr lang="en-US" sz="3600" dirty="0">
                <a:solidFill>
                  <a:srgbClr val="EC9324"/>
                </a:solidFill>
                <a:latin typeface="Abadi MT Condensed Extra Bold" charset="0"/>
                <a:cs typeface="Abadi MT Condensed Extra Bold" charset="0"/>
              </a:rPr>
              <a:t>Advanced Hurricane WRF</a:t>
            </a:r>
            <a:endParaRPr lang="en-US" sz="3600" dirty="0">
              <a:latin typeface="Abadi MT Condensed Extra Bold" charset="0"/>
              <a:cs typeface="Abadi MT Condensed Extra Bold" charset="0"/>
            </a:endParaRPr>
          </a:p>
        </p:txBody>
      </p:sp>
      <p:sp>
        <p:nvSpPr>
          <p:cNvPr id="2" name="TextBox 1"/>
          <p:cNvSpPr txBox="1"/>
          <p:nvPr/>
        </p:nvSpPr>
        <p:spPr>
          <a:xfrm>
            <a:off x="5023558" y="5531557"/>
            <a:ext cx="3470554" cy="954107"/>
          </a:xfrm>
          <a:prstGeom prst="rect">
            <a:avLst/>
          </a:prstGeom>
          <a:noFill/>
        </p:spPr>
        <p:txBody>
          <a:bodyPr wrap="none" rtlCol="0">
            <a:spAutoFit/>
          </a:bodyPr>
          <a:lstStyle/>
          <a:p>
            <a:r>
              <a:rPr lang="en-US" sz="2800" dirty="0" smtClean="0">
                <a:latin typeface="Abadi MT Condensed Extra Bold"/>
                <a:cs typeface="Abadi MT Condensed Extra Bold"/>
              </a:rPr>
              <a:t>Before </a:t>
            </a:r>
            <a:r>
              <a:rPr lang="en-US" sz="2800" dirty="0" err="1" smtClean="0">
                <a:latin typeface="Abadi MT Condensed Extra Bold"/>
                <a:cs typeface="Abadi MT Condensed Extra Bold"/>
              </a:rPr>
              <a:t>V</a:t>
            </a:r>
            <a:r>
              <a:rPr lang="en-US" sz="2800" baseline="-25000" dirty="0" err="1" smtClean="0">
                <a:latin typeface="Abadi MT Condensed Extra Bold"/>
                <a:cs typeface="Abadi MT Condensed Extra Bold"/>
              </a:rPr>
              <a:t>max</a:t>
            </a:r>
            <a:r>
              <a:rPr lang="en-US" sz="2800" dirty="0" smtClean="0">
                <a:latin typeface="Abadi MT Condensed Extra Bold"/>
                <a:cs typeface="Abadi MT Condensed Extra Bold"/>
              </a:rPr>
              <a:t> is observed</a:t>
            </a:r>
          </a:p>
          <a:p>
            <a:r>
              <a:rPr lang="en-US" sz="2800" dirty="0" smtClean="0">
                <a:latin typeface="Abadi MT Condensed Extra Bold"/>
                <a:cs typeface="Abadi MT Condensed Extra Bold"/>
              </a:rPr>
              <a:t>During SEF</a:t>
            </a:r>
            <a:endParaRPr lang="en-US" sz="2800" dirty="0">
              <a:latin typeface="Abadi MT Condensed Extra Bold"/>
              <a:cs typeface="Abadi MT Condensed Extra Bold"/>
            </a:endParaRPr>
          </a:p>
        </p:txBody>
      </p:sp>
    </p:spTree>
    <p:extLst>
      <p:ext uri="{BB962C8B-B14F-4D97-AF65-F5344CB8AC3E}">
        <p14:creationId xmlns:p14="http://schemas.microsoft.com/office/powerpoint/2010/main" val="19184970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4-09 at 12.39.2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7889" y="2764213"/>
            <a:ext cx="4586112" cy="3755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1" name="Title 1"/>
          <p:cNvSpPr>
            <a:spLocks noGrp="1"/>
          </p:cNvSpPr>
          <p:nvPr>
            <p:ph type="title"/>
          </p:nvPr>
        </p:nvSpPr>
        <p:spPr>
          <a:xfrm>
            <a:off x="457200" y="119063"/>
            <a:ext cx="8229600" cy="1143000"/>
          </a:xfrm>
        </p:spPr>
        <p:txBody>
          <a:bodyPr/>
          <a:lstStyle/>
          <a:p>
            <a:r>
              <a:rPr lang="en-US">
                <a:solidFill>
                  <a:schemeClr val="accent4">
                    <a:lumMod val="75000"/>
                  </a:schemeClr>
                </a:solidFill>
                <a:latin typeface="Abadi MT Condensed Extra Bold" charset="0"/>
              </a:rPr>
              <a:t>Idealized RAMS simulation</a:t>
            </a:r>
            <a:endParaRPr lang="en-US">
              <a:solidFill>
                <a:schemeClr val="accent4">
                  <a:lumMod val="75000"/>
                </a:schemeClr>
              </a:solidFill>
              <a:latin typeface="Calibri" charset="0"/>
            </a:endParaRPr>
          </a:p>
        </p:txBody>
      </p:sp>
      <p:sp>
        <p:nvSpPr>
          <p:cNvPr id="97282" name="Content Placeholder 2"/>
          <p:cNvSpPr>
            <a:spLocks noGrp="1"/>
          </p:cNvSpPr>
          <p:nvPr>
            <p:ph idx="1"/>
          </p:nvPr>
        </p:nvSpPr>
        <p:spPr>
          <a:xfrm>
            <a:off x="457200" y="1220788"/>
            <a:ext cx="8229600" cy="5438775"/>
          </a:xfrm>
        </p:spPr>
        <p:txBody>
          <a:bodyPr>
            <a:normAutofit/>
          </a:bodyPr>
          <a:lstStyle/>
          <a:p>
            <a:r>
              <a:rPr lang="en-US" sz="2400" dirty="0" err="1" smtClean="0">
                <a:solidFill>
                  <a:schemeClr val="accent4">
                    <a:lumMod val="75000"/>
                  </a:schemeClr>
                </a:solidFill>
                <a:latin typeface="Abadi MT Condensed Extra Bold" charset="0"/>
              </a:rPr>
              <a:t>Walko</a:t>
            </a:r>
            <a:r>
              <a:rPr lang="en-US" sz="2400" dirty="0" smtClean="0">
                <a:solidFill>
                  <a:schemeClr val="accent4">
                    <a:lumMod val="75000"/>
                  </a:schemeClr>
                </a:solidFill>
                <a:latin typeface="Abadi MT Condensed Extra Bold" charset="0"/>
              </a:rPr>
              <a:t> </a:t>
            </a:r>
            <a:r>
              <a:rPr lang="en-US" sz="2400" dirty="0">
                <a:solidFill>
                  <a:schemeClr val="accent4">
                    <a:lumMod val="75000"/>
                  </a:schemeClr>
                </a:solidFill>
                <a:latin typeface="Abadi MT Condensed Extra Bold" charset="0"/>
              </a:rPr>
              <a:t>et al. (1995) microphysics (7 species)</a:t>
            </a:r>
          </a:p>
          <a:p>
            <a:r>
              <a:rPr lang="en-US" sz="2400" dirty="0">
                <a:solidFill>
                  <a:schemeClr val="accent4">
                    <a:lumMod val="75000"/>
                  </a:schemeClr>
                </a:solidFill>
                <a:latin typeface="Abadi MT Condensed Extra Bold" charset="0"/>
              </a:rPr>
              <a:t>Louis (1979) scheme, surface fluxes</a:t>
            </a:r>
          </a:p>
          <a:p>
            <a:r>
              <a:rPr lang="en-US" sz="2400" dirty="0">
                <a:solidFill>
                  <a:schemeClr val="accent4">
                    <a:lumMod val="75000"/>
                  </a:schemeClr>
                </a:solidFill>
                <a:latin typeface="Abadi MT Condensed Extra Bold" charset="0"/>
              </a:rPr>
              <a:t>Three domains, 24, 6, 2 km</a:t>
            </a:r>
          </a:p>
          <a:p>
            <a:r>
              <a:rPr lang="en-US" sz="2400" dirty="0">
                <a:solidFill>
                  <a:schemeClr val="accent4">
                    <a:lumMod val="75000"/>
                  </a:schemeClr>
                </a:solidFill>
                <a:latin typeface="Abadi MT Condensed Extra Bold" charset="0"/>
              </a:rPr>
              <a:t>f-plane at 15</a:t>
            </a:r>
            <a:r>
              <a:rPr lang="en-US" sz="2400" baseline="30000" dirty="0">
                <a:solidFill>
                  <a:schemeClr val="accent4">
                    <a:lumMod val="75000"/>
                  </a:schemeClr>
                </a:solidFill>
                <a:latin typeface="Abadi MT Condensed Extra Bold" charset="0"/>
              </a:rPr>
              <a:t>o</a:t>
            </a:r>
            <a:r>
              <a:rPr lang="en-US" sz="2400" dirty="0">
                <a:solidFill>
                  <a:schemeClr val="accent4">
                    <a:lumMod val="75000"/>
                  </a:schemeClr>
                </a:solidFill>
                <a:latin typeface="Abadi MT Condensed Extra Bold" charset="0"/>
              </a:rPr>
              <a:t>N</a:t>
            </a:r>
          </a:p>
          <a:p>
            <a:r>
              <a:rPr lang="en-US" sz="2400" dirty="0">
                <a:solidFill>
                  <a:schemeClr val="accent4">
                    <a:lumMod val="75000"/>
                  </a:schemeClr>
                </a:solidFill>
                <a:latin typeface="Abadi MT Condensed Extra Bold" charset="0"/>
              </a:rPr>
              <a:t>SST 28</a:t>
            </a:r>
            <a:r>
              <a:rPr lang="en-US" sz="2400" baseline="30000" dirty="0">
                <a:solidFill>
                  <a:schemeClr val="accent4">
                    <a:lumMod val="75000"/>
                  </a:schemeClr>
                </a:solidFill>
                <a:latin typeface="Abadi MT Condensed Extra Bold" charset="0"/>
              </a:rPr>
              <a:t>o</a:t>
            </a:r>
            <a:r>
              <a:rPr lang="en-US" sz="2400" dirty="0">
                <a:solidFill>
                  <a:schemeClr val="accent4">
                    <a:lumMod val="75000"/>
                  </a:schemeClr>
                </a:solidFill>
                <a:latin typeface="Abadi MT Condensed Extra Bold" charset="0"/>
              </a:rPr>
              <a:t>C </a:t>
            </a:r>
          </a:p>
          <a:p>
            <a:r>
              <a:rPr lang="en-US" sz="2400" dirty="0">
                <a:solidFill>
                  <a:schemeClr val="accent4">
                    <a:lumMod val="75000"/>
                  </a:schemeClr>
                </a:solidFill>
                <a:latin typeface="Abadi MT Condensed Extra Bold" charset="0"/>
              </a:rPr>
              <a:t>Initial environment at rest</a:t>
            </a:r>
          </a:p>
          <a:p>
            <a:pPr lvl="1"/>
            <a:r>
              <a:rPr lang="en-US" sz="1800" dirty="0">
                <a:solidFill>
                  <a:schemeClr val="accent4">
                    <a:lumMod val="75000"/>
                  </a:schemeClr>
                </a:solidFill>
                <a:latin typeface="Abadi MT Condensed Extra Bold" charset="0"/>
              </a:rPr>
              <a:t>Weak mesoscale vortex</a:t>
            </a:r>
          </a:p>
          <a:p>
            <a:pPr lvl="1"/>
            <a:r>
              <a:rPr lang="en-US" sz="1800" dirty="0">
                <a:solidFill>
                  <a:schemeClr val="accent4">
                    <a:lumMod val="75000"/>
                  </a:schemeClr>
                </a:solidFill>
                <a:latin typeface="Abadi MT Condensed Extra Bold" charset="0"/>
              </a:rPr>
              <a:t>Gradient and hydrostatic balance</a:t>
            </a:r>
          </a:p>
          <a:p>
            <a:pPr lvl="1"/>
            <a:r>
              <a:rPr lang="en-US" sz="1800" dirty="0" err="1">
                <a:solidFill>
                  <a:schemeClr val="accent4">
                    <a:lumMod val="75000"/>
                  </a:schemeClr>
                </a:solidFill>
                <a:latin typeface="Abadi MT Condensed Extra Bold" charset="0"/>
              </a:rPr>
              <a:t>V</a:t>
            </a:r>
            <a:r>
              <a:rPr lang="en-US" sz="1800" baseline="-25000" dirty="0" err="1">
                <a:solidFill>
                  <a:schemeClr val="accent4">
                    <a:lumMod val="75000"/>
                  </a:schemeClr>
                </a:solidFill>
                <a:latin typeface="Abadi MT Condensed Extra Bold" charset="0"/>
              </a:rPr>
              <a:t>max</a:t>
            </a:r>
            <a:r>
              <a:rPr lang="en-US" sz="1800" dirty="0">
                <a:solidFill>
                  <a:schemeClr val="accent4">
                    <a:lumMod val="75000"/>
                  </a:schemeClr>
                </a:solidFill>
                <a:latin typeface="Abadi MT Condensed Extra Bold" charset="0"/>
              </a:rPr>
              <a:t>=10 m s</a:t>
            </a:r>
            <a:r>
              <a:rPr lang="en-US" sz="1800" baseline="30000" dirty="0">
                <a:solidFill>
                  <a:schemeClr val="accent4">
                    <a:lumMod val="75000"/>
                  </a:schemeClr>
                </a:solidFill>
                <a:latin typeface="Abadi MT Condensed Extra Bold" charset="0"/>
              </a:rPr>
              <a:t>-1</a:t>
            </a:r>
            <a:r>
              <a:rPr lang="en-US" sz="1800" dirty="0">
                <a:solidFill>
                  <a:schemeClr val="accent4">
                    <a:lumMod val="75000"/>
                  </a:schemeClr>
                </a:solidFill>
                <a:latin typeface="Abadi MT Condensed Extra Bold" charset="0"/>
              </a:rPr>
              <a:t> RMW at 75 km</a:t>
            </a:r>
          </a:p>
          <a:p>
            <a:pPr lvl="1"/>
            <a:r>
              <a:rPr lang="en-US" sz="1800" dirty="0">
                <a:solidFill>
                  <a:schemeClr val="accent4">
                    <a:lumMod val="75000"/>
                  </a:schemeClr>
                </a:solidFill>
                <a:latin typeface="Abadi MT Condensed Extra Bold" charset="0"/>
              </a:rPr>
              <a:t>Warm bubble, moisture perturbation</a:t>
            </a:r>
            <a:endParaRPr lang="en-US" sz="1800" dirty="0">
              <a:solidFill>
                <a:schemeClr val="accent4">
                  <a:lumMod val="75000"/>
                </a:schemeClr>
              </a:solidFill>
              <a:latin typeface="Arial" charset="0"/>
            </a:endParaRPr>
          </a:p>
        </p:txBody>
      </p:sp>
      <p:sp>
        <p:nvSpPr>
          <p:cNvPr id="5" name="Rectangle 7"/>
          <p:cNvSpPr>
            <a:spLocks noChangeArrowheads="1"/>
          </p:cNvSpPr>
          <p:nvPr/>
        </p:nvSpPr>
        <p:spPr bwMode="auto">
          <a:xfrm>
            <a:off x="-10559" y="6000970"/>
            <a:ext cx="312993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err="1" smtClean="0">
                <a:latin typeface="Abadi MT Condensed Extra Bold" charset="0"/>
                <a:cs typeface="Abadi MT Condensed Extra Bold" charset="0"/>
              </a:rPr>
              <a:t>Terwey</a:t>
            </a:r>
            <a:r>
              <a:rPr lang="en-US" sz="1200" dirty="0" smtClean="0">
                <a:latin typeface="Abadi MT Condensed Extra Bold" charset="0"/>
                <a:cs typeface="Abadi MT Condensed Extra Bold" charset="0"/>
              </a:rPr>
              <a:t>, Abarca &amp; Montgomery (2013)</a:t>
            </a:r>
            <a:endParaRPr lang="en-US" sz="1200" dirty="0">
              <a:latin typeface="Abadi MT Condensed Extra Bold" charset="0"/>
              <a:cs typeface="Abadi MT Condensed Extra Bold" charset="0"/>
            </a:endParaRPr>
          </a:p>
          <a:p>
            <a:r>
              <a:rPr lang="en-US" sz="1200" dirty="0" smtClean="0">
                <a:latin typeface="Abadi MT Condensed Extra Bold" charset="0"/>
                <a:cs typeface="Abadi MT Condensed Extra Bold" charset="0"/>
              </a:rPr>
              <a:t>Abarca &amp; Montgomery (2013)</a:t>
            </a:r>
            <a:endParaRPr lang="en-US" sz="1200" dirty="0">
              <a:latin typeface="Abadi MT Condensed Extra Bold" charset="0"/>
              <a:cs typeface="Abadi MT Condensed Extra Bold" charset="0"/>
            </a:endParaRPr>
          </a:p>
          <a:p>
            <a:r>
              <a:rPr lang="en-US" sz="1200" dirty="0" smtClean="0">
                <a:latin typeface="Abadi MT Condensed Extra Bold" charset="0"/>
                <a:cs typeface="Abadi MT Condensed Extra Bold" charset="0"/>
              </a:rPr>
              <a:t>Montgomery, Abarca, Smith, Wu &amp; Huang (2013)</a:t>
            </a:r>
          </a:p>
          <a:p>
            <a:r>
              <a:rPr lang="en-US" sz="1200" dirty="0" smtClean="0">
                <a:latin typeface="Abadi MT Condensed Extra Bold" charset="0"/>
                <a:cs typeface="Abadi MT Condensed Extra Bold" charset="0"/>
              </a:rPr>
              <a:t>Abarca &amp; Montgomery 2014a; 2014b)</a:t>
            </a:r>
            <a:endParaRPr lang="en-US" sz="1200" dirty="0">
              <a:latin typeface="Abadi MT Condensed Extra Bold" charset="0"/>
              <a:cs typeface="Abadi MT Condensed Extra Bold" charset="0"/>
            </a:endParaRPr>
          </a:p>
        </p:txBody>
      </p:sp>
      <p:sp>
        <p:nvSpPr>
          <p:cNvPr id="6" name="Rectangle 5"/>
          <p:cNvSpPr/>
          <p:nvPr/>
        </p:nvSpPr>
        <p:spPr>
          <a:xfrm>
            <a:off x="6233528" y="6488668"/>
            <a:ext cx="2910472" cy="369332"/>
          </a:xfrm>
          <a:prstGeom prst="rect">
            <a:avLst/>
          </a:prstGeom>
        </p:spPr>
        <p:txBody>
          <a:bodyPr wrap="none">
            <a:spAutoFit/>
          </a:bodyPr>
          <a:lstStyle/>
          <a:p>
            <a:r>
              <a:rPr lang="en-US" dirty="0" err="1">
                <a:latin typeface="Abadi MT Condensed Extra Bold" charset="0"/>
                <a:cs typeface="Abadi MT Condensed Extra Bold" charset="0"/>
              </a:rPr>
              <a:t>Terwey</a:t>
            </a:r>
            <a:r>
              <a:rPr lang="en-US" dirty="0">
                <a:latin typeface="Abadi MT Condensed Extra Bold" charset="0"/>
                <a:cs typeface="Abadi MT Condensed Extra Bold" charset="0"/>
              </a:rPr>
              <a:t> &amp; Montgomery (2008)</a:t>
            </a:r>
          </a:p>
        </p:txBody>
      </p:sp>
    </p:spTree>
    <p:extLst>
      <p:ext uri="{BB962C8B-B14F-4D97-AF65-F5344CB8AC3E}">
        <p14:creationId xmlns:p14="http://schemas.microsoft.com/office/powerpoint/2010/main" val="34762311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3" descr="Screen Shot 2012-04-09 at 3.34.2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915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TextBox 4"/>
          <p:cNvSpPr txBox="1">
            <a:spLocks noChangeArrowheads="1"/>
          </p:cNvSpPr>
          <p:nvPr/>
        </p:nvSpPr>
        <p:spPr bwMode="auto">
          <a:xfrm>
            <a:off x="7413216" y="565943"/>
            <a:ext cx="1127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latin typeface="Abadi MT Condensed Extra Bold" charset="0"/>
                <a:cs typeface="Abadi MT Condensed Extra Bold" charset="0"/>
              </a:rPr>
              <a:t>z=1,512m</a:t>
            </a:r>
          </a:p>
        </p:txBody>
      </p:sp>
      <p:sp>
        <p:nvSpPr>
          <p:cNvPr id="2" name="TextBox 1"/>
          <p:cNvSpPr txBox="1"/>
          <p:nvPr/>
        </p:nvSpPr>
        <p:spPr>
          <a:xfrm>
            <a:off x="6071562" y="6483999"/>
            <a:ext cx="3188643" cy="369332"/>
          </a:xfrm>
          <a:prstGeom prst="rect">
            <a:avLst/>
          </a:prstGeom>
          <a:noFill/>
        </p:spPr>
        <p:txBody>
          <a:bodyPr wrap="none" rtlCol="0">
            <a:spAutoFit/>
          </a:bodyPr>
          <a:lstStyle/>
          <a:p>
            <a:r>
              <a:rPr lang="en-US" dirty="0" smtClean="0">
                <a:latin typeface="Abadi MT Condensed Extra Bold"/>
                <a:cs typeface="Abadi MT Condensed Extra Bold"/>
              </a:rPr>
              <a:t>Abarca and Montgomery (2013)</a:t>
            </a:r>
            <a:endParaRPr lang="en-US" dirty="0">
              <a:latin typeface="Abadi MT Condensed Extra Bold"/>
              <a:cs typeface="Abadi MT Condensed Extra Bold"/>
            </a:endParaRPr>
          </a:p>
        </p:txBody>
      </p:sp>
      <p:sp>
        <p:nvSpPr>
          <p:cNvPr id="99331" name="TextBox 6"/>
          <p:cNvSpPr txBox="1">
            <a:spLocks noChangeArrowheads="1"/>
          </p:cNvSpPr>
          <p:nvPr/>
        </p:nvSpPr>
        <p:spPr bwMode="auto">
          <a:xfrm>
            <a:off x="-18403" y="261936"/>
            <a:ext cx="824853" cy="4924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600" b="1" i="1" dirty="0">
                <a:latin typeface="Times New Roman" charset="0"/>
                <a:cs typeface="Times New Roman" charset="0"/>
              </a:rPr>
              <a:t>&lt;v&gt;</a:t>
            </a:r>
          </a:p>
        </p:txBody>
      </p:sp>
      <p:sp>
        <p:nvSpPr>
          <p:cNvPr id="99332" name="TextBox 7"/>
          <p:cNvSpPr txBox="1">
            <a:spLocks noChangeArrowheads="1"/>
          </p:cNvSpPr>
          <p:nvPr/>
        </p:nvSpPr>
        <p:spPr bwMode="auto">
          <a:xfrm>
            <a:off x="0" y="3118908"/>
            <a:ext cx="806450" cy="4924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600" b="1" i="1" dirty="0">
                <a:latin typeface="Times New Roman" charset="0"/>
                <a:cs typeface="Times New Roman" charset="0"/>
              </a:rPr>
              <a:t>&lt;w&gt;</a:t>
            </a:r>
          </a:p>
        </p:txBody>
      </p:sp>
      <p:grpSp>
        <p:nvGrpSpPr>
          <p:cNvPr id="6" name="Group 5"/>
          <p:cNvGrpSpPr/>
          <p:nvPr/>
        </p:nvGrpSpPr>
        <p:grpSpPr>
          <a:xfrm>
            <a:off x="959556" y="1782790"/>
            <a:ext cx="7930513" cy="1032934"/>
            <a:chOff x="959556" y="1782790"/>
            <a:chExt cx="7930513" cy="1032934"/>
          </a:xfrm>
        </p:grpSpPr>
        <p:cxnSp>
          <p:nvCxnSpPr>
            <p:cNvPr id="11" name="Straight Connector 10"/>
            <p:cNvCxnSpPr/>
            <p:nvPr/>
          </p:nvCxnSpPr>
          <p:spPr>
            <a:xfrm flipV="1">
              <a:off x="959556" y="2801612"/>
              <a:ext cx="5083784" cy="14112"/>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861824" y="2016177"/>
              <a:ext cx="2028245" cy="523220"/>
            </a:xfrm>
            <a:prstGeom prst="rect">
              <a:avLst/>
            </a:prstGeom>
            <a:noFill/>
          </p:spPr>
          <p:txBody>
            <a:bodyPr wrap="none" rtlCol="0">
              <a:spAutoFit/>
            </a:bodyPr>
            <a:lstStyle/>
            <a:p>
              <a:r>
                <a:rPr lang="en-US" sz="2800" dirty="0" err="1" smtClean="0">
                  <a:latin typeface="Abadi MT Condensed Extra Bold"/>
                  <a:cs typeface="Abadi MT Condensed Extra Bold"/>
                </a:rPr>
                <a:t>hrs</a:t>
              </a:r>
              <a:r>
                <a:rPr lang="en-US" sz="2800" dirty="0" smtClean="0">
                  <a:latin typeface="Abadi MT Condensed Extra Bold"/>
                  <a:cs typeface="Abadi MT Condensed Extra Bold"/>
                </a:rPr>
                <a:t> 4, 18, 23</a:t>
              </a:r>
              <a:endParaRPr lang="en-US" sz="2800" dirty="0">
                <a:latin typeface="Abadi MT Condensed Extra Bold"/>
                <a:cs typeface="Abadi MT Condensed Extra Bold"/>
              </a:endParaRPr>
            </a:p>
          </p:txBody>
        </p:sp>
        <p:cxnSp>
          <p:nvCxnSpPr>
            <p:cNvPr id="13" name="Straight Connector 12"/>
            <p:cNvCxnSpPr/>
            <p:nvPr/>
          </p:nvCxnSpPr>
          <p:spPr>
            <a:xfrm flipV="1">
              <a:off x="959556" y="2036791"/>
              <a:ext cx="5083784" cy="14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959556" y="1782790"/>
              <a:ext cx="5083784" cy="14112"/>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881976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09 at 10.57.0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1593" y="0"/>
            <a:ext cx="4427299" cy="6251222"/>
          </a:xfrm>
          <a:prstGeom prst="rect">
            <a:avLst/>
          </a:prstGeom>
        </p:spPr>
      </p:pic>
      <p:pic>
        <p:nvPicPr>
          <p:cNvPr id="3" name="Picture 4" descr="Screen Shot 2012-04-04 at 5.38.07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38335" y="418747"/>
            <a:ext cx="2370667" cy="6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676454" y="6498110"/>
            <a:ext cx="3188643" cy="369332"/>
          </a:xfrm>
          <a:prstGeom prst="rect">
            <a:avLst/>
          </a:prstGeom>
          <a:noFill/>
        </p:spPr>
        <p:txBody>
          <a:bodyPr wrap="none" rtlCol="0">
            <a:spAutoFit/>
          </a:bodyPr>
          <a:lstStyle/>
          <a:p>
            <a:r>
              <a:rPr lang="en-US" dirty="0" smtClean="0">
                <a:latin typeface="Abadi MT Condensed Extra Bold"/>
                <a:cs typeface="Abadi MT Condensed Extra Bold"/>
              </a:rPr>
              <a:t>Abarca and Montgomery (2013)</a:t>
            </a:r>
            <a:endParaRPr lang="en-US" dirty="0">
              <a:latin typeface="Abadi MT Condensed Extra Bold"/>
              <a:cs typeface="Abadi MT Condensed Extra Bold"/>
            </a:endParaRPr>
          </a:p>
        </p:txBody>
      </p:sp>
      <p:pic>
        <p:nvPicPr>
          <p:cNvPr id="5" name="Picture 4" descr="Screen Shot 2014-09-06 at 2.13.0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129" y="235304"/>
            <a:ext cx="4038207" cy="6015918"/>
          </a:xfrm>
          <a:prstGeom prst="rect">
            <a:avLst/>
          </a:prstGeom>
        </p:spPr>
      </p:pic>
      <p:sp>
        <p:nvSpPr>
          <p:cNvPr id="6" name="TextBox 5"/>
          <p:cNvSpPr txBox="1"/>
          <p:nvPr/>
        </p:nvSpPr>
        <p:spPr>
          <a:xfrm>
            <a:off x="3402300" y="-64806"/>
            <a:ext cx="862849" cy="430887"/>
          </a:xfrm>
          <a:prstGeom prst="rect">
            <a:avLst/>
          </a:prstGeom>
          <a:noFill/>
        </p:spPr>
        <p:txBody>
          <a:bodyPr wrap="none" rtlCol="0">
            <a:spAutoFit/>
          </a:bodyPr>
          <a:lstStyle/>
          <a:p>
            <a:r>
              <a:rPr lang="en-US" sz="2200" b="1" dirty="0" smtClean="0"/>
              <a:t>[ms</a:t>
            </a:r>
            <a:r>
              <a:rPr lang="en-US" sz="2200" b="1" baseline="30000" dirty="0" smtClean="0"/>
              <a:t>-1</a:t>
            </a:r>
            <a:r>
              <a:rPr lang="en-US" sz="2200" b="1" dirty="0" smtClean="0"/>
              <a:t>]</a:t>
            </a:r>
            <a:endParaRPr lang="en-US" sz="2200" b="1" dirty="0"/>
          </a:p>
        </p:txBody>
      </p:sp>
      <p:sp>
        <p:nvSpPr>
          <p:cNvPr id="7" name="TextBox 6"/>
          <p:cNvSpPr txBox="1"/>
          <p:nvPr/>
        </p:nvSpPr>
        <p:spPr>
          <a:xfrm>
            <a:off x="3570114" y="418747"/>
            <a:ext cx="579393" cy="369332"/>
          </a:xfrm>
          <a:prstGeom prst="rect">
            <a:avLst/>
          </a:prstGeom>
          <a:solidFill>
            <a:srgbClr val="FFFFFF"/>
          </a:solidFill>
        </p:spPr>
        <p:txBody>
          <a:bodyPr wrap="none" rtlCol="0">
            <a:spAutoFit/>
          </a:bodyPr>
          <a:lstStyle/>
          <a:p>
            <a:r>
              <a:rPr lang="en-US" b="1" i="1" dirty="0" smtClean="0"/>
              <a:t>&lt;v&gt;</a:t>
            </a:r>
            <a:endParaRPr lang="en-US" b="1" i="1" dirty="0"/>
          </a:p>
        </p:txBody>
      </p:sp>
      <p:grpSp>
        <p:nvGrpSpPr>
          <p:cNvPr id="12" name="Group 11"/>
          <p:cNvGrpSpPr/>
          <p:nvPr/>
        </p:nvGrpSpPr>
        <p:grpSpPr>
          <a:xfrm>
            <a:off x="4653844" y="-64806"/>
            <a:ext cx="4645378" cy="6316027"/>
            <a:chOff x="4653844" y="-64806"/>
            <a:chExt cx="4645378" cy="6316027"/>
          </a:xfrm>
        </p:grpSpPr>
        <p:sp>
          <p:nvSpPr>
            <p:cNvPr id="4" name="Rectangle 3"/>
            <p:cNvSpPr/>
            <p:nvPr/>
          </p:nvSpPr>
          <p:spPr>
            <a:xfrm>
              <a:off x="4953000" y="-64806"/>
              <a:ext cx="4346222" cy="63160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653844" y="595595"/>
              <a:ext cx="4346222" cy="12811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699965" y="2497772"/>
              <a:ext cx="4346222" cy="12811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699965" y="4301172"/>
              <a:ext cx="4346222" cy="12811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903878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2149" y="660867"/>
            <a:ext cx="7772400" cy="1470025"/>
          </a:xfrm>
        </p:spPr>
        <p:txBody>
          <a:bodyPr>
            <a:normAutofit/>
          </a:bodyPr>
          <a:lstStyle/>
          <a:p>
            <a:r>
              <a:rPr lang="en-US" dirty="0" smtClean="0">
                <a:latin typeface="Abadi MT Condensed Extra Bold"/>
                <a:cs typeface="Abadi MT Condensed Extra Bold"/>
              </a:rPr>
              <a:t>How important are unbalanced dynamics in SEF?</a:t>
            </a:r>
            <a:endParaRPr lang="en-US" dirty="0">
              <a:latin typeface="Abadi MT Condensed Extra Bold"/>
              <a:cs typeface="Abadi MT Condensed Extra Bold"/>
            </a:endParaRPr>
          </a:p>
        </p:txBody>
      </p:sp>
      <p:sp>
        <p:nvSpPr>
          <p:cNvPr id="4" name="Subtitle 2"/>
          <p:cNvSpPr txBox="1">
            <a:spLocks/>
          </p:cNvSpPr>
          <p:nvPr/>
        </p:nvSpPr>
        <p:spPr>
          <a:xfrm>
            <a:off x="691444" y="3810821"/>
            <a:ext cx="7366000" cy="259562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sz="2800" dirty="0" smtClean="0">
              <a:latin typeface="Abadi MT Condensed Extra Bold"/>
              <a:cs typeface="Abadi MT Condensed Extra Bold"/>
            </a:endParaRPr>
          </a:p>
        </p:txBody>
      </p:sp>
      <p:sp>
        <p:nvSpPr>
          <p:cNvPr id="5" name="TextBox 4"/>
          <p:cNvSpPr txBox="1"/>
          <p:nvPr/>
        </p:nvSpPr>
        <p:spPr>
          <a:xfrm>
            <a:off x="451554" y="2525889"/>
            <a:ext cx="8692445" cy="2862322"/>
          </a:xfrm>
          <a:prstGeom prst="rect">
            <a:avLst/>
          </a:prstGeom>
          <a:noFill/>
        </p:spPr>
        <p:txBody>
          <a:bodyPr wrap="square" rtlCol="0">
            <a:spAutoFit/>
          </a:bodyPr>
          <a:lstStyle/>
          <a:p>
            <a:r>
              <a:rPr lang="en-US" sz="6000" dirty="0" smtClean="0">
                <a:solidFill>
                  <a:schemeClr val="tx1">
                    <a:lumMod val="50000"/>
                    <a:lumOff val="50000"/>
                  </a:schemeClr>
                </a:solidFill>
                <a:latin typeface="Abadi MT Condensed Extra Bold"/>
                <a:cs typeface="Abadi MT Condensed Extra Bold"/>
              </a:rPr>
              <a:t>Full physics integrations </a:t>
            </a:r>
          </a:p>
          <a:p>
            <a:pPr algn="ctr"/>
            <a:r>
              <a:rPr lang="en-US" sz="6000" dirty="0" smtClean="0">
                <a:solidFill>
                  <a:schemeClr val="tx1">
                    <a:lumMod val="50000"/>
                    <a:lumOff val="50000"/>
                  </a:schemeClr>
                </a:solidFill>
                <a:latin typeface="Abadi MT Condensed Extra Bold"/>
                <a:cs typeface="Abadi MT Condensed Extra Bold"/>
              </a:rPr>
              <a:t>Vs. </a:t>
            </a:r>
          </a:p>
          <a:p>
            <a:pPr algn="r"/>
            <a:r>
              <a:rPr lang="en-US" sz="6000" dirty="0" smtClean="0">
                <a:solidFill>
                  <a:schemeClr val="tx1">
                    <a:lumMod val="50000"/>
                    <a:lumOff val="50000"/>
                  </a:schemeClr>
                </a:solidFill>
                <a:latin typeface="Abadi MT Condensed Extra Bold"/>
                <a:cs typeface="Abadi MT Condensed Extra Bold"/>
              </a:rPr>
              <a:t>Balance dynamics</a:t>
            </a:r>
          </a:p>
        </p:txBody>
      </p:sp>
      <p:sp>
        <p:nvSpPr>
          <p:cNvPr id="7" name="Rectangle 6"/>
          <p:cNvSpPr/>
          <p:nvPr/>
        </p:nvSpPr>
        <p:spPr>
          <a:xfrm>
            <a:off x="84666" y="5600889"/>
            <a:ext cx="9044212" cy="646331"/>
          </a:xfrm>
          <a:prstGeom prst="rect">
            <a:avLst/>
          </a:prstGeom>
        </p:spPr>
        <p:txBody>
          <a:bodyPr wrap="none">
            <a:spAutoFit/>
          </a:bodyPr>
          <a:lstStyle/>
          <a:p>
            <a:r>
              <a:rPr lang="en-US" sz="3600" dirty="0">
                <a:solidFill>
                  <a:schemeClr val="tx1">
                    <a:lumMod val="50000"/>
                    <a:lumOff val="50000"/>
                  </a:schemeClr>
                </a:solidFill>
                <a:latin typeface="Abadi MT Condensed Extra Bold"/>
                <a:cs typeface="Abadi MT Condensed Extra Bold"/>
              </a:rPr>
              <a:t>Secondary circulation &amp; tangential wind tendency</a:t>
            </a:r>
          </a:p>
        </p:txBody>
      </p:sp>
    </p:spTree>
    <p:extLst>
      <p:ext uri="{BB962C8B-B14F-4D97-AF65-F5344CB8AC3E}">
        <p14:creationId xmlns:p14="http://schemas.microsoft.com/office/powerpoint/2010/main" val="2248150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9" descr="Screen shot 2010-05-05 at 9.18.41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itle 1"/>
          <p:cNvSpPr>
            <a:spLocks noGrp="1"/>
          </p:cNvSpPr>
          <p:nvPr>
            <p:ph type="title"/>
          </p:nvPr>
        </p:nvSpPr>
        <p:spPr>
          <a:xfrm>
            <a:off x="457200" y="-35806"/>
            <a:ext cx="8229600" cy="1143000"/>
          </a:xfrm>
        </p:spPr>
        <p:txBody>
          <a:bodyPr/>
          <a:lstStyle/>
          <a:p>
            <a:pPr eaLnBrk="1" hangingPunct="1"/>
            <a:r>
              <a:rPr lang="en-US" dirty="0">
                <a:latin typeface="Abadi MT Condensed Extra Bold" charset="0"/>
                <a:cs typeface="Abadi MT Condensed Extra Bold" charset="0"/>
              </a:rPr>
              <a:t>Outline</a:t>
            </a:r>
          </a:p>
        </p:txBody>
      </p:sp>
      <p:sp>
        <p:nvSpPr>
          <p:cNvPr id="16387" name="Content Placeholder 2"/>
          <p:cNvSpPr>
            <a:spLocks noGrp="1"/>
          </p:cNvSpPr>
          <p:nvPr>
            <p:ph idx="1"/>
          </p:nvPr>
        </p:nvSpPr>
        <p:spPr>
          <a:xfrm>
            <a:off x="457200" y="783872"/>
            <a:ext cx="8559800" cy="5975350"/>
          </a:xfrm>
        </p:spPr>
        <p:txBody>
          <a:bodyPr>
            <a:normAutofit/>
          </a:bodyPr>
          <a:lstStyle/>
          <a:p>
            <a:pPr eaLnBrk="1" hangingPunct="1"/>
            <a:r>
              <a:rPr lang="en-US" sz="3400" dirty="0">
                <a:latin typeface="Abadi MT Condensed Extra Bold" charset="0"/>
                <a:cs typeface="Abadi MT Condensed Extra Bold" charset="0"/>
              </a:rPr>
              <a:t>Introduction</a:t>
            </a:r>
          </a:p>
          <a:p>
            <a:pPr lvl="1" eaLnBrk="1" hangingPunct="1"/>
            <a:r>
              <a:rPr lang="en-US" sz="3000" dirty="0">
                <a:latin typeface="Abadi MT Condensed Extra Bold" charset="0"/>
                <a:cs typeface="Abadi MT Condensed Extra Bold" charset="0"/>
              </a:rPr>
              <a:t>What </a:t>
            </a:r>
            <a:r>
              <a:rPr lang="en-US" sz="3000" dirty="0" smtClean="0">
                <a:latin typeface="Abadi MT Condensed Extra Bold" charset="0"/>
                <a:cs typeface="Abadi MT Condensed Extra Bold" charset="0"/>
              </a:rPr>
              <a:t>are </a:t>
            </a:r>
            <a:r>
              <a:rPr lang="en-US" sz="3000" dirty="0">
                <a:latin typeface="Abadi MT Condensed Extra Bold" charset="0"/>
                <a:cs typeface="Abadi MT Condensed Extra Bold" charset="0"/>
              </a:rPr>
              <a:t>secondary </a:t>
            </a:r>
            <a:r>
              <a:rPr lang="en-US" sz="3000" dirty="0" err="1" smtClean="0">
                <a:latin typeface="Abadi MT Condensed Extra Bold" charset="0"/>
                <a:cs typeface="Abadi MT Condensed Extra Bold" charset="0"/>
              </a:rPr>
              <a:t>eyewalls</a:t>
            </a:r>
            <a:r>
              <a:rPr lang="en-US" sz="3000" dirty="0" smtClean="0">
                <a:latin typeface="Abadi MT Condensed Extra Bold" charset="0"/>
                <a:cs typeface="Abadi MT Condensed Extra Bold" charset="0"/>
              </a:rPr>
              <a:t> </a:t>
            </a:r>
            <a:r>
              <a:rPr lang="en-US" sz="3000" dirty="0">
                <a:latin typeface="Abadi MT Condensed Extra Bold" charset="0"/>
                <a:cs typeface="Abadi MT Condensed Extra Bold" charset="0"/>
              </a:rPr>
              <a:t>(</a:t>
            </a:r>
            <a:r>
              <a:rPr lang="en-US" sz="3000" dirty="0" smtClean="0">
                <a:latin typeface="Abadi MT Condensed Extra Bold" charset="0"/>
                <a:cs typeface="Abadi MT Condensed Extra Bold" charset="0"/>
              </a:rPr>
              <a:t>SEs)</a:t>
            </a:r>
            <a:r>
              <a:rPr lang="en-US" sz="3000" dirty="0">
                <a:latin typeface="Abadi MT Condensed Extra Bold" charset="0"/>
                <a:cs typeface="Abadi MT Condensed Extra Bold" charset="0"/>
              </a:rPr>
              <a:t>?</a:t>
            </a:r>
          </a:p>
          <a:p>
            <a:pPr lvl="1" eaLnBrk="1" hangingPunct="1"/>
            <a:r>
              <a:rPr lang="en-US" sz="3000" dirty="0">
                <a:latin typeface="Abadi MT Condensed Extra Bold" charset="0"/>
                <a:cs typeface="Abadi MT Condensed Extra Bold" charset="0"/>
              </a:rPr>
              <a:t>Why are they important?</a:t>
            </a:r>
          </a:p>
          <a:p>
            <a:pPr eaLnBrk="1" hangingPunct="1"/>
            <a:r>
              <a:rPr lang="en-US" sz="3400" dirty="0">
                <a:latin typeface="Abadi MT Condensed Extra Bold" charset="0"/>
                <a:cs typeface="Abadi MT Condensed Extra Bold" charset="0"/>
              </a:rPr>
              <a:t>Secondary eyewall formation hypotheses</a:t>
            </a:r>
          </a:p>
          <a:p>
            <a:pPr lvl="1" eaLnBrk="1" hangingPunct="1"/>
            <a:r>
              <a:rPr lang="en-US" sz="3000" dirty="0" smtClean="0">
                <a:latin typeface="Abadi MT Condensed Extra Bold" charset="0"/>
                <a:cs typeface="Abadi MT Condensed Extra Bold" charset="0"/>
              </a:rPr>
              <a:t>Variety of hypothesis in the literature</a:t>
            </a:r>
            <a:endParaRPr lang="en-US" sz="3000" dirty="0">
              <a:latin typeface="Abadi MT Condensed Extra Bold" charset="0"/>
              <a:cs typeface="Abadi MT Condensed Extra Bold" charset="0"/>
            </a:endParaRPr>
          </a:p>
          <a:p>
            <a:pPr lvl="1"/>
            <a:r>
              <a:rPr lang="en-US" sz="3000" dirty="0">
                <a:latin typeface="Abadi MT Condensed Extra Bold" charset="0"/>
                <a:cs typeface="Abadi MT Condensed Extra Bold" charset="0"/>
              </a:rPr>
              <a:t>T</a:t>
            </a:r>
            <a:r>
              <a:rPr lang="en-US" sz="3000" dirty="0" smtClean="0">
                <a:latin typeface="Abadi MT Condensed Extra Bold" charset="0"/>
                <a:cs typeface="Abadi MT Condensed Extra Bold" charset="0"/>
              </a:rPr>
              <a:t>ropical </a:t>
            </a:r>
            <a:r>
              <a:rPr lang="en-US" sz="3000" dirty="0">
                <a:latin typeface="Abadi MT Condensed Extra Bold" charset="0"/>
                <a:cs typeface="Abadi MT Condensed Extra Bold" charset="0"/>
              </a:rPr>
              <a:t>cyclone intensification </a:t>
            </a:r>
            <a:r>
              <a:rPr lang="en-US" sz="3000" dirty="0" smtClean="0">
                <a:latin typeface="Abadi MT Condensed Extra Bold" charset="0"/>
                <a:cs typeface="Abadi MT Condensed Extra Bold" charset="0"/>
              </a:rPr>
              <a:t>&amp; BL dynamics</a:t>
            </a:r>
            <a:endParaRPr lang="en-US" sz="3000" dirty="0">
              <a:latin typeface="Abadi MT Condensed Extra Bold" charset="0"/>
              <a:cs typeface="Abadi MT Condensed Extra Bold" charset="0"/>
            </a:endParaRPr>
          </a:p>
          <a:p>
            <a:pPr eaLnBrk="1" hangingPunct="1"/>
            <a:r>
              <a:rPr lang="en-US" sz="3400" dirty="0" smtClean="0">
                <a:latin typeface="Abadi MT Condensed Extra Bold" charset="0"/>
                <a:cs typeface="Abadi MT Condensed Extra Bold" charset="0"/>
              </a:rPr>
              <a:t>Numerical evidence</a:t>
            </a:r>
          </a:p>
          <a:p>
            <a:pPr lvl="1"/>
            <a:r>
              <a:rPr lang="en-US" sz="3000" dirty="0" smtClean="0">
                <a:latin typeface="Abadi MT Condensed Extra Bold" charset="0"/>
                <a:cs typeface="Abadi MT Condensed Extra Bold" charset="0"/>
              </a:rPr>
              <a:t>Mesoscale realistic &amp; ideal</a:t>
            </a:r>
          </a:p>
          <a:p>
            <a:pPr lvl="1"/>
            <a:r>
              <a:rPr lang="en-US" sz="3000" dirty="0" smtClean="0">
                <a:latin typeface="Abadi MT Condensed Extra Bold" charset="0"/>
                <a:cs typeface="Abadi MT Condensed Extra Bold" charset="0"/>
              </a:rPr>
              <a:t>Sawyer-</a:t>
            </a:r>
            <a:r>
              <a:rPr lang="en-US" sz="3000" dirty="0" err="1" smtClean="0">
                <a:latin typeface="Abadi MT Condensed Extra Bold" charset="0"/>
                <a:cs typeface="Abadi MT Condensed Extra Bold" charset="0"/>
              </a:rPr>
              <a:t>Eliassen</a:t>
            </a:r>
            <a:endParaRPr lang="en-US" sz="3000" dirty="0" smtClean="0">
              <a:latin typeface="Abadi MT Condensed Extra Bold" charset="0"/>
              <a:cs typeface="Abadi MT Condensed Extra Bold" charset="0"/>
            </a:endParaRPr>
          </a:p>
          <a:p>
            <a:pPr lvl="1"/>
            <a:r>
              <a:rPr lang="en-US" sz="3000" dirty="0" smtClean="0">
                <a:latin typeface="Abadi MT Condensed Extra Bold" charset="0"/>
                <a:cs typeface="Abadi MT Condensed Extra Bold" charset="0"/>
              </a:rPr>
              <a:t>Slab boundary layer (BL)</a:t>
            </a:r>
            <a:endParaRPr lang="en-US" sz="3000" dirty="0">
              <a:latin typeface="Abadi MT Condensed Extra Bold" charset="0"/>
              <a:cs typeface="Abadi MT Condensed Extra Bold" charset="0"/>
            </a:endParaRPr>
          </a:p>
        </p:txBody>
      </p:sp>
    </p:spTree>
    <p:extLst>
      <p:ext uri="{BB962C8B-B14F-4D97-AF65-F5344CB8AC3E}">
        <p14:creationId xmlns:p14="http://schemas.microsoft.com/office/powerpoint/2010/main" val="182340818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3-19 at 10.42.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7792" y="141100"/>
            <a:ext cx="2199808" cy="3186486"/>
          </a:xfrm>
          <a:prstGeom prst="rect">
            <a:avLst/>
          </a:prstGeom>
        </p:spPr>
      </p:pic>
      <p:sp>
        <p:nvSpPr>
          <p:cNvPr id="6" name="TextBox 5"/>
          <p:cNvSpPr txBox="1"/>
          <p:nvPr/>
        </p:nvSpPr>
        <p:spPr>
          <a:xfrm>
            <a:off x="5733216" y="3268796"/>
            <a:ext cx="2651124" cy="369332"/>
          </a:xfrm>
          <a:prstGeom prst="rect">
            <a:avLst/>
          </a:prstGeom>
          <a:noFill/>
        </p:spPr>
        <p:txBody>
          <a:bodyPr wrap="none" rtlCol="0">
            <a:spAutoFit/>
          </a:bodyPr>
          <a:lstStyle/>
          <a:p>
            <a:r>
              <a:rPr lang="en-US" smtClean="0">
                <a:latin typeface="Abadi MT Condensed Extra Bold"/>
                <a:cs typeface="Abadi MT Condensed Extra Bold"/>
              </a:rPr>
              <a:t>Arnt Eliassen (1915-2000)</a:t>
            </a:r>
            <a:endParaRPr lang="en-US">
              <a:latin typeface="Abadi MT Condensed Extra Bold"/>
              <a:cs typeface="Abadi MT Condensed Extra Bold"/>
            </a:endParaRPr>
          </a:p>
        </p:txBody>
      </p:sp>
      <p:sp>
        <p:nvSpPr>
          <p:cNvPr id="15" name="Content Placeholder 14"/>
          <p:cNvSpPr>
            <a:spLocks noGrp="1"/>
          </p:cNvSpPr>
          <p:nvPr>
            <p:ph idx="1"/>
          </p:nvPr>
        </p:nvSpPr>
        <p:spPr>
          <a:xfrm>
            <a:off x="457200" y="3970867"/>
            <a:ext cx="8229600" cy="2012244"/>
          </a:xfrm>
        </p:spPr>
        <p:txBody>
          <a:bodyPr/>
          <a:lstStyle/>
          <a:p>
            <a:r>
              <a:rPr lang="en-US" dirty="0">
                <a:latin typeface="Abadi MT Condensed Extra Bold"/>
                <a:cs typeface="Abadi MT Condensed Extra Bold"/>
              </a:rPr>
              <a:t>S</a:t>
            </a:r>
            <a:r>
              <a:rPr lang="en-US" dirty="0" smtClean="0">
                <a:latin typeface="Abadi MT Condensed Extra Bold"/>
                <a:cs typeface="Abadi MT Condensed Extra Bold"/>
              </a:rPr>
              <a:t>low </a:t>
            </a:r>
            <a:r>
              <a:rPr lang="en-US" dirty="0">
                <a:latin typeface="Abadi MT Condensed Extra Bold"/>
                <a:cs typeface="Abadi MT Condensed Extra Bold"/>
              </a:rPr>
              <a:t>meridional </a:t>
            </a:r>
            <a:r>
              <a:rPr lang="en-US" dirty="0" smtClean="0">
                <a:latin typeface="Abadi MT Condensed Extra Bold"/>
                <a:cs typeface="Abadi MT Condensed Extra Bold"/>
              </a:rPr>
              <a:t>circulation</a:t>
            </a:r>
          </a:p>
          <a:p>
            <a:r>
              <a:rPr lang="en-US" dirty="0">
                <a:latin typeface="Abadi MT Condensed Extra Bold"/>
                <a:cs typeface="Abadi MT Condensed Extra Bold"/>
              </a:rPr>
              <a:t>Z</a:t>
            </a:r>
            <a:r>
              <a:rPr lang="en-US" dirty="0" smtClean="0">
                <a:latin typeface="Abadi MT Condensed Extra Bold"/>
                <a:cs typeface="Abadi MT Condensed Extra Bold"/>
              </a:rPr>
              <a:t>onally </a:t>
            </a:r>
            <a:r>
              <a:rPr lang="en-US" dirty="0">
                <a:latin typeface="Abadi MT Condensed Extra Bold"/>
                <a:cs typeface="Abadi MT Condensed Extra Bold"/>
              </a:rPr>
              <a:t>symmetric general circulation </a:t>
            </a:r>
            <a:endParaRPr lang="en-US" dirty="0" smtClean="0">
              <a:latin typeface="Abadi MT Condensed Extra Bold"/>
              <a:cs typeface="Abadi MT Condensed Extra Bold"/>
            </a:endParaRPr>
          </a:p>
          <a:p>
            <a:r>
              <a:rPr lang="en-US" dirty="0">
                <a:latin typeface="Abadi MT Condensed Extra Bold"/>
                <a:cs typeface="Abadi MT Condensed Extra Bold"/>
              </a:rPr>
              <a:t>D</a:t>
            </a:r>
            <a:r>
              <a:rPr lang="en-US" dirty="0" smtClean="0">
                <a:latin typeface="Abadi MT Condensed Extra Bold"/>
                <a:cs typeface="Abadi MT Condensed Extra Bold"/>
              </a:rPr>
              <a:t>riven </a:t>
            </a:r>
            <a:r>
              <a:rPr lang="en-US" dirty="0">
                <a:latin typeface="Abadi MT Condensed Extra Bold"/>
                <a:cs typeface="Abadi MT Condensed Extra Bold"/>
              </a:rPr>
              <a:t>by heat and momentum </a:t>
            </a:r>
            <a:r>
              <a:rPr lang="en-US" dirty="0" smtClean="0">
                <a:latin typeface="Abadi MT Condensed Extra Bold"/>
                <a:cs typeface="Abadi MT Condensed Extra Bold"/>
              </a:rPr>
              <a:t>sources</a:t>
            </a:r>
            <a:endParaRPr lang="en-US" dirty="0">
              <a:latin typeface="Abadi MT Condensed Extra Bold"/>
              <a:cs typeface="Abadi MT Condensed Extra Bold"/>
            </a:endParaRPr>
          </a:p>
        </p:txBody>
      </p:sp>
      <p:sp>
        <p:nvSpPr>
          <p:cNvPr id="17" name="Rectangle 16"/>
          <p:cNvSpPr/>
          <p:nvPr/>
        </p:nvSpPr>
        <p:spPr>
          <a:xfrm>
            <a:off x="7272588" y="6488668"/>
            <a:ext cx="1650024" cy="369332"/>
          </a:xfrm>
          <a:prstGeom prst="rect">
            <a:avLst/>
          </a:prstGeom>
        </p:spPr>
        <p:txBody>
          <a:bodyPr wrap="none">
            <a:spAutoFit/>
          </a:bodyPr>
          <a:lstStyle/>
          <a:p>
            <a:r>
              <a:rPr lang="en-US" dirty="0" err="1">
                <a:latin typeface="Abadi MT Condensed Extra Bold"/>
              </a:rPr>
              <a:t>Eliassen</a:t>
            </a:r>
            <a:r>
              <a:rPr lang="en-US" dirty="0">
                <a:latin typeface="Abadi MT Condensed Extra Bold"/>
              </a:rPr>
              <a:t> (1952)</a:t>
            </a:r>
          </a:p>
        </p:txBody>
      </p:sp>
    </p:spTree>
    <p:extLst>
      <p:ext uri="{BB962C8B-B14F-4D97-AF65-F5344CB8AC3E}">
        <p14:creationId xmlns:p14="http://schemas.microsoft.com/office/powerpoint/2010/main" val="418354583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3976841185"/>
              </p:ext>
            </p:extLst>
          </p:nvPr>
        </p:nvGraphicFramePr>
        <p:xfrm>
          <a:off x="2199622" y="2795588"/>
          <a:ext cx="1363663" cy="957262"/>
        </p:xfrm>
        <a:graphic>
          <a:graphicData uri="http://schemas.openxmlformats.org/presentationml/2006/ole">
            <mc:AlternateContent xmlns:mc="http://schemas.openxmlformats.org/markup-compatibility/2006">
              <mc:Choice xmlns:v="urn:schemas-microsoft-com:vml" Requires="v">
                <p:oleObj spid="_x0000_s29297" name="Equation" r:id="rId4" imgW="596900" imgH="419100" progId="Equation.3">
                  <p:embed/>
                </p:oleObj>
              </mc:Choice>
              <mc:Fallback>
                <p:oleObj name="Equation" r:id="rId4" imgW="596900" imgH="419100" progId="Equation.3">
                  <p:embed/>
                  <p:pic>
                    <p:nvPicPr>
                      <p:cNvPr id="0" name=""/>
                      <p:cNvPicPr/>
                      <p:nvPr/>
                    </p:nvPicPr>
                    <p:blipFill>
                      <a:blip r:embed="rId5"/>
                      <a:stretch>
                        <a:fillRect/>
                      </a:stretch>
                    </p:blipFill>
                    <p:spPr>
                      <a:xfrm>
                        <a:off x="2199622" y="2795588"/>
                        <a:ext cx="1363663" cy="957262"/>
                      </a:xfrm>
                      <a:prstGeom prst="rect">
                        <a:avLst/>
                      </a:prstGeom>
                    </p:spPr>
                  </p:pic>
                </p:oleObj>
              </mc:Fallback>
            </mc:AlternateContent>
          </a:graphicData>
        </a:graphic>
      </p:graphicFrame>
      <p:graphicFrame>
        <p:nvGraphicFramePr>
          <p:cNvPr id="5" name="Content Placeholder 3"/>
          <p:cNvGraphicFramePr>
            <a:graphicFrameLocks noChangeAspect="1"/>
          </p:cNvGraphicFramePr>
          <p:nvPr>
            <p:extLst>
              <p:ext uri="{D42A27DB-BD31-4B8C-83A1-F6EECF244321}">
                <p14:modId xmlns:p14="http://schemas.microsoft.com/office/powerpoint/2010/main" val="1033455561"/>
              </p:ext>
            </p:extLst>
          </p:nvPr>
        </p:nvGraphicFramePr>
        <p:xfrm>
          <a:off x="1593197" y="1417638"/>
          <a:ext cx="2727325" cy="1289050"/>
        </p:xfrm>
        <a:graphic>
          <a:graphicData uri="http://schemas.openxmlformats.org/presentationml/2006/ole">
            <mc:AlternateContent xmlns:mc="http://schemas.openxmlformats.org/markup-compatibility/2006">
              <mc:Choice xmlns:v="urn:schemas-microsoft-com:vml" Requires="v">
                <p:oleObj spid="_x0000_s29298" name="Equation" r:id="rId6" imgW="939800" imgH="444500" progId="Equation.3">
                  <p:embed/>
                </p:oleObj>
              </mc:Choice>
              <mc:Fallback>
                <p:oleObj name="Equation" r:id="rId6" imgW="939800" imgH="444500" progId="Equation.3">
                  <p:embed/>
                  <p:pic>
                    <p:nvPicPr>
                      <p:cNvPr id="0" name=""/>
                      <p:cNvPicPr/>
                      <p:nvPr/>
                    </p:nvPicPr>
                    <p:blipFill>
                      <a:blip r:embed="rId7"/>
                      <a:stretch>
                        <a:fillRect/>
                      </a:stretch>
                    </p:blipFill>
                    <p:spPr>
                      <a:xfrm>
                        <a:off x="1593197" y="1417638"/>
                        <a:ext cx="2727325" cy="1289050"/>
                      </a:xfrm>
                      <a:prstGeom prst="rect">
                        <a:avLst/>
                      </a:prstGeom>
                    </p:spPr>
                  </p:pic>
                </p:oleObj>
              </mc:Fallback>
            </mc:AlternateContent>
          </a:graphicData>
        </a:graphic>
      </p:graphicFrame>
      <p:sp>
        <p:nvSpPr>
          <p:cNvPr id="8" name="Title 1"/>
          <p:cNvSpPr>
            <a:spLocks noGrp="1"/>
          </p:cNvSpPr>
          <p:nvPr>
            <p:ph type="title"/>
          </p:nvPr>
        </p:nvSpPr>
        <p:spPr>
          <a:xfrm>
            <a:off x="94072" y="274638"/>
            <a:ext cx="5343910" cy="1143000"/>
          </a:xfrm>
        </p:spPr>
        <p:txBody>
          <a:bodyPr/>
          <a:lstStyle/>
          <a:p>
            <a:r>
              <a:rPr lang="en-US" dirty="0" smtClean="0">
                <a:latin typeface="Abadi MT Condensed Extra Bold"/>
                <a:cs typeface="Abadi MT Condensed Extra Bold"/>
              </a:rPr>
              <a:t>Balanced vortex</a:t>
            </a:r>
            <a:endParaRPr lang="en-US" dirty="0">
              <a:latin typeface="Abadi MT Condensed Extra Bold"/>
              <a:cs typeface="Abadi MT Condensed Extra Bold"/>
            </a:endParaRPr>
          </a:p>
        </p:txBody>
      </p:sp>
      <p:grpSp>
        <p:nvGrpSpPr>
          <p:cNvPr id="12" name="Group 11"/>
          <p:cNvGrpSpPr/>
          <p:nvPr/>
        </p:nvGrpSpPr>
        <p:grpSpPr>
          <a:xfrm>
            <a:off x="471488" y="4244592"/>
            <a:ext cx="3704530" cy="1940308"/>
            <a:chOff x="471488" y="3962400"/>
            <a:chExt cx="3704530" cy="1940308"/>
          </a:xfrm>
        </p:grpSpPr>
        <p:graphicFrame>
          <p:nvGraphicFramePr>
            <p:cNvPr id="7" name="Content Placeholder 3"/>
            <p:cNvGraphicFramePr>
              <a:graphicFrameLocks noChangeAspect="1"/>
            </p:cNvGraphicFramePr>
            <p:nvPr>
              <p:extLst>
                <p:ext uri="{D42A27DB-BD31-4B8C-83A1-F6EECF244321}">
                  <p14:modId xmlns:p14="http://schemas.microsoft.com/office/powerpoint/2010/main" val="2028886265"/>
                </p:ext>
              </p:extLst>
            </p:nvPr>
          </p:nvGraphicFramePr>
          <p:xfrm>
            <a:off x="471488" y="4394583"/>
            <a:ext cx="3073400" cy="1508125"/>
          </p:xfrm>
          <a:graphic>
            <a:graphicData uri="http://schemas.openxmlformats.org/presentationml/2006/ole">
              <mc:AlternateContent xmlns:mc="http://schemas.openxmlformats.org/markup-compatibility/2006">
                <mc:Choice xmlns:v="urn:schemas-microsoft-com:vml" Requires="v">
                  <p:oleObj spid="_x0000_s29299" name="Equation" r:id="rId8" imgW="1346200" imgH="660400" progId="Equation.3">
                    <p:embed/>
                  </p:oleObj>
                </mc:Choice>
                <mc:Fallback>
                  <p:oleObj name="Equation" r:id="rId8" imgW="1346200" imgH="660400" progId="Equation.3">
                    <p:embed/>
                    <p:pic>
                      <p:nvPicPr>
                        <p:cNvPr id="0" name=""/>
                        <p:cNvPicPr/>
                        <p:nvPr/>
                      </p:nvPicPr>
                      <p:blipFill>
                        <a:blip r:embed="rId9"/>
                        <a:stretch>
                          <a:fillRect/>
                        </a:stretch>
                      </p:blipFill>
                      <p:spPr>
                        <a:xfrm>
                          <a:off x="471488" y="4394583"/>
                          <a:ext cx="3073400" cy="1508125"/>
                        </a:xfrm>
                        <a:prstGeom prst="rect">
                          <a:avLst/>
                        </a:prstGeom>
                      </p:spPr>
                    </p:pic>
                  </p:oleObj>
                </mc:Fallback>
              </mc:AlternateContent>
            </a:graphicData>
          </a:graphic>
        </p:graphicFrame>
        <p:sp>
          <p:nvSpPr>
            <p:cNvPr id="3" name="TextBox 2"/>
            <p:cNvSpPr txBox="1"/>
            <p:nvPr/>
          </p:nvSpPr>
          <p:spPr>
            <a:xfrm>
              <a:off x="660400" y="3962400"/>
              <a:ext cx="3515618" cy="369332"/>
            </a:xfrm>
            <a:prstGeom prst="rect">
              <a:avLst/>
            </a:prstGeom>
            <a:noFill/>
          </p:spPr>
          <p:txBody>
            <a:bodyPr wrap="none" rtlCol="0">
              <a:spAutoFit/>
            </a:bodyPr>
            <a:lstStyle/>
            <a:p>
              <a:r>
                <a:rPr lang="en-US" dirty="0" smtClean="0">
                  <a:latin typeface="Abadi MT Condensed Extra Bold"/>
                </a:rPr>
                <a:t>Taking vertical and radial derivatives</a:t>
              </a:r>
              <a:endParaRPr lang="en-US" dirty="0">
                <a:latin typeface="Abadi MT Condensed Extra Bold"/>
              </a:endParaRPr>
            </a:p>
          </p:txBody>
        </p:sp>
      </p:grpSp>
      <p:grpSp>
        <p:nvGrpSpPr>
          <p:cNvPr id="14" name="Group 13"/>
          <p:cNvGrpSpPr/>
          <p:nvPr/>
        </p:nvGrpSpPr>
        <p:grpSpPr>
          <a:xfrm>
            <a:off x="4608513" y="4079492"/>
            <a:ext cx="4005262" cy="2366963"/>
            <a:chOff x="4608513" y="3797300"/>
            <a:chExt cx="4005262" cy="2366963"/>
          </a:xfrm>
        </p:grpSpPr>
        <p:graphicFrame>
          <p:nvGraphicFramePr>
            <p:cNvPr id="9" name="Content Placeholder 3"/>
            <p:cNvGraphicFramePr>
              <a:graphicFrameLocks noChangeAspect="1"/>
            </p:cNvGraphicFramePr>
            <p:nvPr>
              <p:extLst>
                <p:ext uri="{D42A27DB-BD31-4B8C-83A1-F6EECF244321}">
                  <p14:modId xmlns:p14="http://schemas.microsoft.com/office/powerpoint/2010/main" val="707336016"/>
                </p:ext>
              </p:extLst>
            </p:nvPr>
          </p:nvGraphicFramePr>
          <p:xfrm>
            <a:off x="5437981" y="4168776"/>
            <a:ext cx="2992437" cy="898525"/>
          </p:xfrm>
          <a:graphic>
            <a:graphicData uri="http://schemas.openxmlformats.org/presentationml/2006/ole">
              <mc:AlternateContent xmlns:mc="http://schemas.openxmlformats.org/markup-compatibility/2006">
                <mc:Choice xmlns:v="urn:schemas-microsoft-com:vml" Requires="v">
                  <p:oleObj spid="_x0000_s29300" name="Equation" r:id="rId10" imgW="1308100" imgH="393700" progId="Equation.3">
                    <p:embed/>
                  </p:oleObj>
                </mc:Choice>
                <mc:Fallback>
                  <p:oleObj name="Equation" r:id="rId10" imgW="1308100" imgH="393700" progId="Equation.3">
                    <p:embed/>
                    <p:pic>
                      <p:nvPicPr>
                        <p:cNvPr id="0" name=""/>
                        <p:cNvPicPr/>
                        <p:nvPr/>
                      </p:nvPicPr>
                      <p:blipFill>
                        <a:blip r:embed="rId11"/>
                        <a:stretch>
                          <a:fillRect/>
                        </a:stretch>
                      </p:blipFill>
                      <p:spPr>
                        <a:xfrm>
                          <a:off x="5437981" y="4168776"/>
                          <a:ext cx="2992437" cy="898525"/>
                        </a:xfrm>
                        <a:prstGeom prst="rect">
                          <a:avLst/>
                        </a:prstGeom>
                      </p:spPr>
                    </p:pic>
                  </p:oleObj>
                </mc:Fallback>
              </mc:AlternateContent>
            </a:graphicData>
          </a:graphic>
        </p:graphicFrame>
        <p:graphicFrame>
          <p:nvGraphicFramePr>
            <p:cNvPr id="10" name="Content Placeholder 3"/>
            <p:cNvGraphicFramePr>
              <a:graphicFrameLocks noChangeAspect="1"/>
            </p:cNvGraphicFramePr>
            <p:nvPr>
              <p:extLst>
                <p:ext uri="{D42A27DB-BD31-4B8C-83A1-F6EECF244321}">
                  <p14:modId xmlns:p14="http://schemas.microsoft.com/office/powerpoint/2010/main" val="1459036562"/>
                </p:ext>
              </p:extLst>
            </p:nvPr>
          </p:nvGraphicFramePr>
          <p:xfrm>
            <a:off x="4608513" y="5168900"/>
            <a:ext cx="1830387" cy="957263"/>
          </p:xfrm>
          <a:graphic>
            <a:graphicData uri="http://schemas.openxmlformats.org/presentationml/2006/ole">
              <mc:AlternateContent xmlns:mc="http://schemas.openxmlformats.org/markup-compatibility/2006">
                <mc:Choice xmlns:v="urn:schemas-microsoft-com:vml" Requires="v">
                  <p:oleObj spid="_x0000_s29301" name="Equation" r:id="rId12" imgW="800100" imgH="419100" progId="Equation.3">
                    <p:embed/>
                  </p:oleObj>
                </mc:Choice>
                <mc:Fallback>
                  <p:oleObj name="Equation" r:id="rId12" imgW="800100" imgH="419100" progId="Equation.3">
                    <p:embed/>
                    <p:pic>
                      <p:nvPicPr>
                        <p:cNvPr id="0" name=""/>
                        <p:cNvPicPr/>
                        <p:nvPr/>
                      </p:nvPicPr>
                      <p:blipFill>
                        <a:blip r:embed="rId13"/>
                        <a:stretch>
                          <a:fillRect/>
                        </a:stretch>
                      </p:blipFill>
                      <p:spPr>
                        <a:xfrm>
                          <a:off x="4608513" y="5168900"/>
                          <a:ext cx="1830387" cy="957263"/>
                        </a:xfrm>
                        <a:prstGeom prst="rect">
                          <a:avLst/>
                        </a:prstGeom>
                      </p:spPr>
                    </p:pic>
                  </p:oleObj>
                </mc:Fallback>
              </mc:AlternateContent>
            </a:graphicData>
          </a:graphic>
        </p:graphicFrame>
        <p:graphicFrame>
          <p:nvGraphicFramePr>
            <p:cNvPr id="11" name="Content Placeholder 3"/>
            <p:cNvGraphicFramePr>
              <a:graphicFrameLocks noChangeAspect="1"/>
            </p:cNvGraphicFramePr>
            <p:nvPr>
              <p:extLst>
                <p:ext uri="{D42A27DB-BD31-4B8C-83A1-F6EECF244321}">
                  <p14:modId xmlns:p14="http://schemas.microsoft.com/office/powerpoint/2010/main" val="729422554"/>
                </p:ext>
              </p:extLst>
            </p:nvPr>
          </p:nvGraphicFramePr>
          <p:xfrm>
            <a:off x="6927850" y="5207000"/>
            <a:ext cx="1685925" cy="957263"/>
          </p:xfrm>
          <a:graphic>
            <a:graphicData uri="http://schemas.openxmlformats.org/presentationml/2006/ole">
              <mc:AlternateContent xmlns:mc="http://schemas.openxmlformats.org/markup-compatibility/2006">
                <mc:Choice xmlns:v="urn:schemas-microsoft-com:vml" Requires="v">
                  <p:oleObj spid="_x0000_s29302" name="Equation" r:id="rId14" imgW="736600" imgH="419100" progId="Equation.3">
                    <p:embed/>
                  </p:oleObj>
                </mc:Choice>
                <mc:Fallback>
                  <p:oleObj name="Equation" r:id="rId14" imgW="736600" imgH="419100" progId="Equation.3">
                    <p:embed/>
                    <p:pic>
                      <p:nvPicPr>
                        <p:cNvPr id="0" name=""/>
                        <p:cNvPicPr/>
                        <p:nvPr/>
                      </p:nvPicPr>
                      <p:blipFill>
                        <a:blip r:embed="rId15"/>
                        <a:stretch>
                          <a:fillRect/>
                        </a:stretch>
                      </p:blipFill>
                      <p:spPr>
                        <a:xfrm>
                          <a:off x="6927850" y="5207000"/>
                          <a:ext cx="1685925" cy="957263"/>
                        </a:xfrm>
                        <a:prstGeom prst="rect">
                          <a:avLst/>
                        </a:prstGeom>
                      </p:spPr>
                    </p:pic>
                  </p:oleObj>
                </mc:Fallback>
              </mc:AlternateContent>
            </a:graphicData>
          </a:graphic>
        </p:graphicFrame>
        <p:sp>
          <p:nvSpPr>
            <p:cNvPr id="13" name="TextBox 12"/>
            <p:cNvSpPr txBox="1"/>
            <p:nvPr/>
          </p:nvSpPr>
          <p:spPr>
            <a:xfrm>
              <a:off x="5664200" y="3797300"/>
              <a:ext cx="1945890" cy="369332"/>
            </a:xfrm>
            <a:prstGeom prst="rect">
              <a:avLst/>
            </a:prstGeom>
            <a:noFill/>
          </p:spPr>
          <p:txBody>
            <a:bodyPr wrap="none" rtlCol="0">
              <a:spAutoFit/>
            </a:bodyPr>
            <a:lstStyle/>
            <a:p>
              <a:r>
                <a:rPr lang="en-US" dirty="0" smtClean="0">
                  <a:latin typeface="Abadi MT Condensed Extra Bold"/>
                </a:rPr>
                <a:t>Continuity equation</a:t>
              </a:r>
              <a:endParaRPr lang="en-US" dirty="0">
                <a:latin typeface="Abadi MT Condensed Extra Bold"/>
              </a:endParaRPr>
            </a:p>
          </p:txBody>
        </p:sp>
      </p:grpSp>
      <p:pic>
        <p:nvPicPr>
          <p:cNvPr id="2" name="Picture 1" descr="Screen shot 2013-03-19 at 10.42.11 PM.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897792" y="141100"/>
            <a:ext cx="2199808" cy="3186486"/>
          </a:xfrm>
          <a:prstGeom prst="rect">
            <a:avLst/>
          </a:prstGeom>
        </p:spPr>
      </p:pic>
      <p:sp>
        <p:nvSpPr>
          <p:cNvPr id="6" name="TextBox 5"/>
          <p:cNvSpPr txBox="1"/>
          <p:nvPr/>
        </p:nvSpPr>
        <p:spPr>
          <a:xfrm>
            <a:off x="5733216" y="3268796"/>
            <a:ext cx="2651124" cy="369332"/>
          </a:xfrm>
          <a:prstGeom prst="rect">
            <a:avLst/>
          </a:prstGeom>
          <a:noFill/>
        </p:spPr>
        <p:txBody>
          <a:bodyPr wrap="none" rtlCol="0">
            <a:spAutoFit/>
          </a:bodyPr>
          <a:lstStyle/>
          <a:p>
            <a:r>
              <a:rPr lang="en-US" smtClean="0">
                <a:latin typeface="Abadi MT Condensed Extra Bold"/>
                <a:cs typeface="Abadi MT Condensed Extra Bold"/>
              </a:rPr>
              <a:t>Arnt Eliassen (1915-2000)</a:t>
            </a:r>
            <a:endParaRPr lang="en-US">
              <a:latin typeface="Abadi MT Condensed Extra Bold"/>
              <a:cs typeface="Abadi MT Condensed Extra Bold"/>
            </a:endParaRPr>
          </a:p>
        </p:txBody>
      </p:sp>
    </p:spTree>
    <p:extLst>
      <p:ext uri="{BB962C8B-B14F-4D97-AF65-F5344CB8AC3E}">
        <p14:creationId xmlns:p14="http://schemas.microsoft.com/office/powerpoint/2010/main" val="29138121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noChangeAspect="1"/>
          </p:cNvGraphicFramePr>
          <p:nvPr>
            <p:extLst>
              <p:ext uri="{D42A27DB-BD31-4B8C-83A1-F6EECF244321}">
                <p14:modId xmlns:p14="http://schemas.microsoft.com/office/powerpoint/2010/main" val="1352687310"/>
              </p:ext>
            </p:extLst>
          </p:nvPr>
        </p:nvGraphicFramePr>
        <p:xfrm>
          <a:off x="133350" y="900061"/>
          <a:ext cx="9010650" cy="923268"/>
        </p:xfrm>
        <a:graphic>
          <a:graphicData uri="http://schemas.openxmlformats.org/presentationml/2006/ole">
            <mc:AlternateContent xmlns:mc="http://schemas.openxmlformats.org/markup-compatibility/2006">
              <mc:Choice xmlns:v="urn:schemas-microsoft-com:vml" Requires="v">
                <p:oleObj spid="_x0000_s18628" name="Equation" r:id="rId4" imgW="4457700" imgH="457200" progId="Equation.3">
                  <p:embed/>
                </p:oleObj>
              </mc:Choice>
              <mc:Fallback>
                <p:oleObj name="Equation" r:id="rId4" imgW="4457700" imgH="457200" progId="Equation.3">
                  <p:embed/>
                  <p:pic>
                    <p:nvPicPr>
                      <p:cNvPr id="0" name=""/>
                      <p:cNvPicPr/>
                      <p:nvPr/>
                    </p:nvPicPr>
                    <p:blipFill>
                      <a:blip r:embed="rId5"/>
                      <a:stretch>
                        <a:fillRect/>
                      </a:stretch>
                    </p:blipFill>
                    <p:spPr>
                      <a:xfrm>
                        <a:off x="133350" y="900061"/>
                        <a:ext cx="9010650" cy="923268"/>
                      </a:xfrm>
                      <a:prstGeom prst="rect">
                        <a:avLst/>
                      </a:prstGeom>
                    </p:spPr>
                  </p:pic>
                </p:oleObj>
              </mc:Fallback>
            </mc:AlternateContent>
          </a:graphicData>
        </a:graphic>
      </p:graphicFrame>
      <p:sp>
        <p:nvSpPr>
          <p:cNvPr id="7" name="Rectangle 6"/>
          <p:cNvSpPr/>
          <p:nvPr/>
        </p:nvSpPr>
        <p:spPr>
          <a:xfrm>
            <a:off x="133350" y="4451911"/>
            <a:ext cx="7733342" cy="1754327"/>
          </a:xfrm>
          <a:prstGeom prst="rect">
            <a:avLst/>
          </a:prstGeom>
        </p:spPr>
        <p:txBody>
          <a:bodyPr wrap="square">
            <a:spAutoFit/>
          </a:bodyPr>
          <a:lstStyle/>
          <a:p>
            <a:r>
              <a:rPr lang="en-US" sz="2000" dirty="0" smtClean="0">
                <a:latin typeface="Abadi MT Condensed Extra Bold"/>
              </a:rPr>
              <a:t>	</a:t>
            </a:r>
            <a:endParaRPr lang="en-US" sz="2400" u="sng" dirty="0" smtClean="0">
              <a:latin typeface="Abadi MT Condensed Extra Bold"/>
            </a:endParaRPr>
          </a:p>
          <a:p>
            <a:r>
              <a:rPr lang="en-US" sz="2400" u="sng" dirty="0" smtClean="0">
                <a:latin typeface="Abadi MT Condensed Extra Bold"/>
              </a:rPr>
              <a:t>In hurricanes:</a:t>
            </a:r>
          </a:p>
          <a:p>
            <a:r>
              <a:rPr lang="en-US" sz="2000" dirty="0" smtClean="0">
                <a:latin typeface="Abadi MT Condensed Extra Bold"/>
              </a:rPr>
              <a:t>	e.g. Willoughby (1979), Schubert and Hack (1982), </a:t>
            </a:r>
          </a:p>
          <a:p>
            <a:r>
              <a:rPr lang="en-US" sz="2000" dirty="0" smtClean="0">
                <a:latin typeface="Abadi MT Condensed Extra Bold"/>
              </a:rPr>
              <a:t>	Shapiro and Willoughby et al. (1982) and Smith et al. (2005)</a:t>
            </a:r>
          </a:p>
          <a:p>
            <a:r>
              <a:rPr lang="en-US" sz="2000" dirty="0" smtClean="0">
                <a:latin typeface="Abadi MT Condensed Extra Bold"/>
              </a:rPr>
              <a:t>	Bui et al. (2009)</a:t>
            </a:r>
            <a:endParaRPr lang="en-US" sz="2000" dirty="0">
              <a:latin typeface="Abadi MT Condensed Extra Bold"/>
            </a:endParaRPr>
          </a:p>
        </p:txBody>
      </p:sp>
      <p:sp>
        <p:nvSpPr>
          <p:cNvPr id="8" name="TextBox 7"/>
          <p:cNvSpPr txBox="1"/>
          <p:nvPr/>
        </p:nvSpPr>
        <p:spPr>
          <a:xfrm>
            <a:off x="1676855" y="1830085"/>
            <a:ext cx="6438155" cy="2677656"/>
          </a:xfrm>
          <a:prstGeom prst="rect">
            <a:avLst/>
          </a:prstGeom>
          <a:noFill/>
        </p:spPr>
        <p:txBody>
          <a:bodyPr wrap="none" rtlCol="0">
            <a:spAutoFit/>
          </a:bodyPr>
          <a:lstStyle/>
          <a:p>
            <a:r>
              <a:rPr lang="en-US" sz="2400" dirty="0" smtClean="0"/>
              <a:t>N</a:t>
            </a:r>
            <a:r>
              <a:rPr lang="en-US" sz="2400" baseline="30000" dirty="0" smtClean="0"/>
              <a:t>2</a:t>
            </a:r>
            <a:r>
              <a:rPr lang="en-US" sz="2400" dirty="0" smtClean="0"/>
              <a:t>, </a:t>
            </a:r>
            <a:r>
              <a:rPr lang="en-US" sz="2400" dirty="0"/>
              <a:t>s</a:t>
            </a:r>
            <a:r>
              <a:rPr lang="en-US" sz="2400" dirty="0" smtClean="0"/>
              <a:t>tatic stability</a:t>
            </a:r>
          </a:p>
          <a:p>
            <a:r>
              <a:rPr lang="en-US" sz="2400" i="1" dirty="0" err="1" smtClean="0"/>
              <a:t>ζ</a:t>
            </a:r>
            <a:r>
              <a:rPr lang="en-US" sz="2400" i="1" baseline="-25000" dirty="0" err="1" smtClean="0"/>
              <a:t>a</a:t>
            </a:r>
            <a:r>
              <a:rPr lang="en-US" sz="2400" i="1" dirty="0" smtClean="0"/>
              <a:t> = (1/r)(∂</a:t>
            </a:r>
            <a:r>
              <a:rPr lang="en-US" sz="2400" i="1" dirty="0" err="1" smtClean="0"/>
              <a:t>rv</a:t>
            </a:r>
            <a:r>
              <a:rPr lang="en-US" sz="2400" i="1" dirty="0" smtClean="0"/>
              <a:t>/∂r) + f</a:t>
            </a:r>
            <a:r>
              <a:rPr lang="en-US" sz="2400" dirty="0" smtClean="0"/>
              <a:t> , absolute vorticity</a:t>
            </a:r>
          </a:p>
          <a:p>
            <a:r>
              <a:rPr lang="en-US" sz="2400" i="1" dirty="0" smtClean="0"/>
              <a:t>S = ∂v/∂z</a:t>
            </a:r>
            <a:r>
              <a:rPr lang="en-US" sz="2400" dirty="0" smtClean="0"/>
              <a:t> </a:t>
            </a:r>
            <a:r>
              <a:rPr lang="en-US" sz="2400" dirty="0"/>
              <a:t>,</a:t>
            </a:r>
            <a:r>
              <a:rPr lang="en-US" sz="2400" dirty="0" smtClean="0"/>
              <a:t>vertical wind shear</a:t>
            </a:r>
          </a:p>
          <a:p>
            <a:r>
              <a:rPr lang="en-US" sz="2400" dirty="0" err="1" smtClean="0"/>
              <a:t>ξ</a:t>
            </a:r>
            <a:r>
              <a:rPr lang="en-US" sz="2400" dirty="0" smtClean="0"/>
              <a:t> = 2v/r + f, twice of the absolute angular velocity</a:t>
            </a:r>
          </a:p>
          <a:p>
            <a:r>
              <a:rPr lang="en-US" sz="2400" i="1" dirty="0" smtClean="0"/>
              <a:t>b </a:t>
            </a:r>
            <a:r>
              <a:rPr lang="en-US" sz="2400" dirty="0" smtClean="0"/>
              <a:t>= </a:t>
            </a:r>
            <a:r>
              <a:rPr lang="en-US" sz="2400" i="1" dirty="0" smtClean="0"/>
              <a:t>-g{</a:t>
            </a:r>
            <a:r>
              <a:rPr lang="en-US" sz="2400" i="1" dirty="0" err="1" smtClean="0"/>
              <a:t>ρ</a:t>
            </a:r>
            <a:r>
              <a:rPr lang="en-US" sz="2400" i="1" dirty="0" smtClean="0"/>
              <a:t> - </a:t>
            </a:r>
            <a:r>
              <a:rPr lang="en-US" sz="2400" i="1" dirty="0" err="1" smtClean="0"/>
              <a:t>ρ</a:t>
            </a:r>
            <a:r>
              <a:rPr lang="en-US" sz="2400" i="1" dirty="0" smtClean="0"/>
              <a:t>(z)}/</a:t>
            </a:r>
            <a:r>
              <a:rPr lang="en-US" sz="2400" i="1" dirty="0" err="1" smtClean="0"/>
              <a:t>ρ</a:t>
            </a:r>
            <a:r>
              <a:rPr lang="en-US" sz="2400" i="1" dirty="0" smtClean="0"/>
              <a:t>*</a:t>
            </a:r>
            <a:r>
              <a:rPr lang="en-US" sz="2400" dirty="0" smtClean="0"/>
              <a:t>, buoyancy</a:t>
            </a:r>
          </a:p>
          <a:p>
            <a:r>
              <a:rPr lang="en-US" sz="2400" i="1" dirty="0" err="1" smtClean="0"/>
              <a:t>F</a:t>
            </a:r>
            <a:r>
              <a:rPr lang="en-US" sz="2400" i="1" baseline="-25000" dirty="0" err="1" smtClean="0"/>
              <a:t>λ</a:t>
            </a:r>
            <a:r>
              <a:rPr lang="en-US" sz="2400" dirty="0" smtClean="0"/>
              <a:t>, tangential component of friction</a:t>
            </a:r>
          </a:p>
          <a:p>
            <a:r>
              <a:rPr lang="en-US" sz="2400" dirty="0" smtClean="0"/>
              <a:t>Q,  </a:t>
            </a:r>
            <a:r>
              <a:rPr lang="en-US" sz="2400" dirty="0" err="1" smtClean="0"/>
              <a:t>diabatic</a:t>
            </a:r>
            <a:r>
              <a:rPr lang="en-US" sz="2400" dirty="0" smtClean="0"/>
              <a:t> heating rate</a:t>
            </a:r>
            <a:endParaRPr lang="en-US" sz="2400" dirty="0"/>
          </a:p>
        </p:txBody>
      </p:sp>
      <p:sp>
        <p:nvSpPr>
          <p:cNvPr id="2" name="Rectangle 1"/>
          <p:cNvSpPr/>
          <p:nvPr/>
        </p:nvSpPr>
        <p:spPr>
          <a:xfrm>
            <a:off x="310444" y="4002"/>
            <a:ext cx="8833556" cy="830997"/>
          </a:xfrm>
          <a:prstGeom prst="rect">
            <a:avLst/>
          </a:prstGeom>
        </p:spPr>
        <p:txBody>
          <a:bodyPr wrap="square">
            <a:spAutoFit/>
          </a:bodyPr>
          <a:lstStyle/>
          <a:p>
            <a:r>
              <a:rPr lang="en-US" sz="2400" dirty="0" smtClean="0">
                <a:latin typeface="Abadi MT Condensed Extra Bold"/>
                <a:cs typeface="Abadi MT Condensed Extra Bold"/>
              </a:rPr>
              <a:t>Sawyer-</a:t>
            </a:r>
            <a:r>
              <a:rPr lang="en-US" sz="2400" dirty="0" err="1" smtClean="0">
                <a:latin typeface="Abadi MT Condensed Extra Bold"/>
                <a:cs typeface="Abadi MT Condensed Extra Bold"/>
              </a:rPr>
              <a:t>Eliassen</a:t>
            </a:r>
            <a:r>
              <a:rPr lang="en-US" sz="2400" dirty="0" smtClean="0">
                <a:latin typeface="Abadi MT Condensed Extra Bold"/>
                <a:cs typeface="Abadi MT Condensed Extra Bold"/>
              </a:rPr>
              <a:t> equation</a:t>
            </a:r>
          </a:p>
          <a:p>
            <a:r>
              <a:rPr lang="en-US" sz="2400" dirty="0" smtClean="0">
                <a:latin typeface="Abadi MT Condensed Extra Bold"/>
                <a:cs typeface="Abadi MT Condensed Extra Bold"/>
              </a:rPr>
              <a:t>a diagnostic </a:t>
            </a:r>
            <a:r>
              <a:rPr lang="en-US" sz="2400" dirty="0">
                <a:latin typeface="Abadi MT Condensed Extra Bold"/>
                <a:cs typeface="Abadi MT Condensed Extra Bold"/>
              </a:rPr>
              <a:t>equation for the </a:t>
            </a:r>
            <a:r>
              <a:rPr lang="en-US" sz="2400" dirty="0" err="1" smtClean="0">
                <a:latin typeface="Abadi MT Condensed Extra Bold"/>
                <a:cs typeface="Abadi MT Condensed Extra Bold"/>
              </a:rPr>
              <a:t>streamfunction</a:t>
            </a:r>
            <a:r>
              <a:rPr lang="en-US" sz="2400" dirty="0" smtClean="0">
                <a:latin typeface="Abadi MT Condensed Extra Bold"/>
                <a:cs typeface="Abadi MT Condensed Extra Bold"/>
              </a:rPr>
              <a:t>*</a:t>
            </a:r>
            <a:endParaRPr lang="en-US" sz="2400" dirty="0">
              <a:latin typeface="Abadi MT Condensed Extra Bold"/>
              <a:cs typeface="Abadi MT Condensed Extra Bold"/>
            </a:endParaRPr>
          </a:p>
        </p:txBody>
      </p:sp>
      <p:sp>
        <p:nvSpPr>
          <p:cNvPr id="3" name="TextBox 2"/>
          <p:cNvSpPr txBox="1"/>
          <p:nvPr/>
        </p:nvSpPr>
        <p:spPr>
          <a:xfrm>
            <a:off x="7775223" y="6406444"/>
            <a:ext cx="1368777" cy="369332"/>
          </a:xfrm>
          <a:prstGeom prst="rect">
            <a:avLst/>
          </a:prstGeom>
          <a:noFill/>
        </p:spPr>
        <p:txBody>
          <a:bodyPr wrap="square" rtlCol="0">
            <a:spAutoFit/>
          </a:bodyPr>
          <a:lstStyle/>
          <a:p>
            <a:r>
              <a:rPr lang="en-US" dirty="0" smtClean="0">
                <a:latin typeface="Abadi MT Condensed Extra Bold"/>
                <a:cs typeface="Abadi MT Condensed Extra Bold"/>
              </a:rPr>
              <a:t>*</a:t>
            </a:r>
            <a:r>
              <a:rPr lang="en-US" dirty="0" err="1" smtClean="0">
                <a:latin typeface="Abadi MT Condensed Extra Bold"/>
                <a:cs typeface="Abadi MT Condensed Extra Bold"/>
              </a:rPr>
              <a:t>Boussinesq</a:t>
            </a:r>
            <a:endParaRPr lang="en-US" dirty="0">
              <a:latin typeface="Abadi MT Condensed Extra Bold"/>
              <a:cs typeface="Abadi MT Condensed Extra Bold"/>
            </a:endParaRPr>
          </a:p>
        </p:txBody>
      </p:sp>
    </p:spTree>
    <p:extLst>
      <p:ext uri="{BB962C8B-B14F-4D97-AF65-F5344CB8AC3E}">
        <p14:creationId xmlns:p14="http://schemas.microsoft.com/office/powerpoint/2010/main" val="213700518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noChangeAspect="1"/>
          </p:cNvGraphicFramePr>
          <p:nvPr>
            <p:extLst>
              <p:ext uri="{D42A27DB-BD31-4B8C-83A1-F6EECF244321}">
                <p14:modId xmlns:p14="http://schemas.microsoft.com/office/powerpoint/2010/main" val="1299499536"/>
              </p:ext>
            </p:extLst>
          </p:nvPr>
        </p:nvGraphicFramePr>
        <p:xfrm>
          <a:off x="133350" y="797255"/>
          <a:ext cx="9010650" cy="923268"/>
        </p:xfrm>
        <a:graphic>
          <a:graphicData uri="http://schemas.openxmlformats.org/presentationml/2006/ole">
            <mc:AlternateContent xmlns:mc="http://schemas.openxmlformats.org/markup-compatibility/2006">
              <mc:Choice xmlns:v="urn:schemas-microsoft-com:vml" Requires="v">
                <p:oleObj spid="_x0000_s19650" name="Equation" r:id="rId4" imgW="4457700" imgH="457200" progId="Equation.3">
                  <p:embed/>
                </p:oleObj>
              </mc:Choice>
              <mc:Fallback>
                <p:oleObj name="Equation" r:id="rId4" imgW="4457700" imgH="457200" progId="Equation.3">
                  <p:embed/>
                  <p:pic>
                    <p:nvPicPr>
                      <p:cNvPr id="0" name=""/>
                      <p:cNvPicPr/>
                      <p:nvPr/>
                    </p:nvPicPr>
                    <p:blipFill>
                      <a:blip r:embed="rId5"/>
                      <a:stretch>
                        <a:fillRect/>
                      </a:stretch>
                    </p:blipFill>
                    <p:spPr>
                      <a:xfrm>
                        <a:off x="133350" y="797255"/>
                        <a:ext cx="9010650" cy="923268"/>
                      </a:xfrm>
                      <a:prstGeom prst="rect">
                        <a:avLst/>
                      </a:prstGeom>
                    </p:spPr>
                  </p:pic>
                </p:oleObj>
              </mc:Fallback>
            </mc:AlternateContent>
          </a:graphicData>
        </a:graphic>
      </p:graphicFrame>
      <p:sp>
        <p:nvSpPr>
          <p:cNvPr id="2" name="Rectangle 1"/>
          <p:cNvSpPr/>
          <p:nvPr/>
        </p:nvSpPr>
        <p:spPr>
          <a:xfrm>
            <a:off x="1964534" y="2084338"/>
            <a:ext cx="4927600" cy="2862322"/>
          </a:xfrm>
          <a:prstGeom prst="rect">
            <a:avLst/>
          </a:prstGeom>
        </p:spPr>
        <p:txBody>
          <a:bodyPr wrap="square">
            <a:spAutoFit/>
          </a:bodyPr>
          <a:lstStyle/>
          <a:p>
            <a:pPr algn="ctr"/>
            <a:r>
              <a:rPr lang="en-US" sz="6000" i="1" dirty="0" smtClean="0">
                <a:latin typeface="Times New Roman"/>
                <a:cs typeface="Times New Roman"/>
              </a:rPr>
              <a:t>V, </a:t>
            </a:r>
            <a:r>
              <a:rPr lang="en-US" sz="6000" i="1" dirty="0" err="1" smtClean="0">
                <a:latin typeface="Times New Roman"/>
                <a:cs typeface="Times New Roman"/>
              </a:rPr>
              <a:t>Θ</a:t>
            </a:r>
            <a:r>
              <a:rPr lang="en-US" sz="6000" i="1" dirty="0" smtClean="0">
                <a:latin typeface="Times New Roman"/>
                <a:cs typeface="Times New Roman"/>
              </a:rPr>
              <a:t>, </a:t>
            </a:r>
            <a:r>
              <a:rPr lang="en-US" sz="6000" i="1" dirty="0" err="1" smtClean="0">
                <a:latin typeface="Times New Roman"/>
                <a:cs typeface="Times New Roman"/>
              </a:rPr>
              <a:t>ρ</a:t>
            </a:r>
            <a:r>
              <a:rPr lang="en-US" sz="6000" i="1" dirty="0" smtClean="0">
                <a:latin typeface="Times New Roman"/>
                <a:cs typeface="Times New Roman"/>
              </a:rPr>
              <a:t>  </a:t>
            </a:r>
          </a:p>
          <a:p>
            <a:pPr algn="ctr"/>
            <a:r>
              <a:rPr lang="en-US" sz="6000" i="1" u="sng" dirty="0" smtClean="0">
                <a:latin typeface="Times New Roman"/>
                <a:cs typeface="Times New Roman"/>
              </a:rPr>
              <a:t>+ Q y </a:t>
            </a:r>
            <a:r>
              <a:rPr lang="en-US" sz="6000" i="1" u="sng" dirty="0" err="1" smtClean="0">
                <a:latin typeface="Times New Roman"/>
                <a:cs typeface="Times New Roman"/>
              </a:rPr>
              <a:t>F</a:t>
            </a:r>
            <a:r>
              <a:rPr lang="en-US" sz="6000" i="1" u="sng" baseline="-25000" dirty="0" err="1" smtClean="0">
                <a:latin typeface="Times New Roman"/>
                <a:cs typeface="Times New Roman"/>
              </a:rPr>
              <a:t>λ</a:t>
            </a:r>
            <a:endParaRPr lang="en-US" sz="6000" i="1" u="sng" baseline="-25000" dirty="0" smtClean="0">
              <a:latin typeface="Times New Roman"/>
              <a:cs typeface="Times New Roman"/>
            </a:endParaRPr>
          </a:p>
          <a:p>
            <a:pPr algn="ctr"/>
            <a:r>
              <a:rPr lang="en-US" sz="6000" i="1" dirty="0">
                <a:latin typeface="Times New Roman"/>
                <a:cs typeface="Times New Roman"/>
                <a:sym typeface="Wingdings"/>
              </a:rPr>
              <a:t>=</a:t>
            </a:r>
            <a:r>
              <a:rPr lang="en-US" sz="6000" i="1" dirty="0" smtClean="0">
                <a:latin typeface="Times New Roman"/>
                <a:cs typeface="Times New Roman"/>
                <a:sym typeface="Wingdings"/>
              </a:rPr>
              <a:t> </a:t>
            </a:r>
            <a:r>
              <a:rPr lang="en-US" sz="6000" i="1" dirty="0" err="1" smtClean="0">
                <a:latin typeface="Times New Roman"/>
                <a:cs typeface="Times New Roman"/>
                <a:sym typeface="Wingdings"/>
              </a:rPr>
              <a:t>ψ</a:t>
            </a:r>
            <a:r>
              <a:rPr lang="en-US" sz="6000" i="1" dirty="0" smtClean="0">
                <a:latin typeface="Times New Roman"/>
                <a:cs typeface="Times New Roman"/>
                <a:sym typeface="Wingdings"/>
              </a:rPr>
              <a:t>  u, w</a:t>
            </a:r>
            <a:endParaRPr lang="es-ES_tradnl" sz="6000" i="1" dirty="0" smtClean="0">
              <a:latin typeface="Times New Roman"/>
              <a:cs typeface="Times New Roman"/>
            </a:endParaRPr>
          </a:p>
        </p:txBody>
      </p:sp>
      <p:sp>
        <p:nvSpPr>
          <p:cNvPr id="3" name="TextBox 2"/>
          <p:cNvSpPr txBox="1"/>
          <p:nvPr/>
        </p:nvSpPr>
        <p:spPr>
          <a:xfrm>
            <a:off x="2472534" y="5243324"/>
            <a:ext cx="5397381" cy="738664"/>
          </a:xfrm>
          <a:prstGeom prst="rect">
            <a:avLst/>
          </a:prstGeom>
          <a:noFill/>
        </p:spPr>
        <p:txBody>
          <a:bodyPr wrap="none" rtlCol="0">
            <a:spAutoFit/>
          </a:bodyPr>
          <a:lstStyle/>
          <a:p>
            <a:r>
              <a:rPr lang="en-CA" sz="2400" i="1" dirty="0" smtClean="0">
                <a:latin typeface="Abadi MT Condensed Extra Bold"/>
                <a:sym typeface="Wingdings"/>
              </a:rPr>
              <a:t>Required to maintain the vortex in balance</a:t>
            </a:r>
            <a:endParaRPr lang="en-CA" sz="2400" i="1" dirty="0" smtClean="0">
              <a:latin typeface="Abadi MT Condensed Extra Bold"/>
            </a:endParaRPr>
          </a:p>
          <a:p>
            <a:endParaRPr lang="es-ES_tradnl" dirty="0"/>
          </a:p>
        </p:txBody>
      </p:sp>
    </p:spTree>
    <p:extLst>
      <p:ext uri="{BB962C8B-B14F-4D97-AF65-F5344CB8AC3E}">
        <p14:creationId xmlns:p14="http://schemas.microsoft.com/office/powerpoint/2010/main" val="249827723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3" descr="Screen Shot 2012-04-09 at 3.34.2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915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TextBox 4"/>
          <p:cNvSpPr txBox="1">
            <a:spLocks noChangeArrowheads="1"/>
          </p:cNvSpPr>
          <p:nvPr/>
        </p:nvSpPr>
        <p:spPr bwMode="auto">
          <a:xfrm>
            <a:off x="7413216" y="565943"/>
            <a:ext cx="1127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latin typeface="Abadi MT Condensed Extra Bold" charset="0"/>
                <a:cs typeface="Abadi MT Condensed Extra Bold" charset="0"/>
              </a:rPr>
              <a:t>z=1,512m</a:t>
            </a:r>
          </a:p>
        </p:txBody>
      </p:sp>
      <p:sp>
        <p:nvSpPr>
          <p:cNvPr id="2" name="TextBox 1"/>
          <p:cNvSpPr txBox="1"/>
          <p:nvPr/>
        </p:nvSpPr>
        <p:spPr>
          <a:xfrm>
            <a:off x="6071562" y="6483999"/>
            <a:ext cx="3188643" cy="369332"/>
          </a:xfrm>
          <a:prstGeom prst="rect">
            <a:avLst/>
          </a:prstGeom>
          <a:noFill/>
        </p:spPr>
        <p:txBody>
          <a:bodyPr wrap="none" rtlCol="0">
            <a:spAutoFit/>
          </a:bodyPr>
          <a:lstStyle/>
          <a:p>
            <a:r>
              <a:rPr lang="en-US" dirty="0" smtClean="0">
                <a:latin typeface="Abadi MT Condensed Extra Bold"/>
                <a:cs typeface="Abadi MT Condensed Extra Bold"/>
              </a:rPr>
              <a:t>Abarca and Montgomery (2013)</a:t>
            </a:r>
            <a:endParaRPr lang="en-US" dirty="0">
              <a:latin typeface="Abadi MT Condensed Extra Bold"/>
              <a:cs typeface="Abadi MT Condensed Extra Bold"/>
            </a:endParaRPr>
          </a:p>
        </p:txBody>
      </p:sp>
      <p:sp>
        <p:nvSpPr>
          <p:cNvPr id="99331" name="TextBox 6"/>
          <p:cNvSpPr txBox="1">
            <a:spLocks noChangeArrowheads="1"/>
          </p:cNvSpPr>
          <p:nvPr/>
        </p:nvSpPr>
        <p:spPr bwMode="auto">
          <a:xfrm>
            <a:off x="-18403" y="261936"/>
            <a:ext cx="824853" cy="4924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600" b="1" i="1" dirty="0">
                <a:latin typeface="Times New Roman" charset="0"/>
                <a:cs typeface="Times New Roman" charset="0"/>
              </a:rPr>
              <a:t>&lt;v&gt;</a:t>
            </a:r>
          </a:p>
        </p:txBody>
      </p:sp>
      <p:sp>
        <p:nvSpPr>
          <p:cNvPr id="99332" name="TextBox 7"/>
          <p:cNvSpPr txBox="1">
            <a:spLocks noChangeArrowheads="1"/>
          </p:cNvSpPr>
          <p:nvPr/>
        </p:nvSpPr>
        <p:spPr bwMode="auto">
          <a:xfrm>
            <a:off x="0" y="3118908"/>
            <a:ext cx="806450" cy="4924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600" b="1" i="1" dirty="0">
                <a:latin typeface="Times New Roman" charset="0"/>
                <a:cs typeface="Times New Roman" charset="0"/>
              </a:rPr>
              <a:t>&lt;w&gt;</a:t>
            </a:r>
          </a:p>
        </p:txBody>
      </p:sp>
      <p:sp>
        <p:nvSpPr>
          <p:cNvPr id="12" name="TextBox 11"/>
          <p:cNvSpPr txBox="1"/>
          <p:nvPr/>
        </p:nvSpPr>
        <p:spPr>
          <a:xfrm>
            <a:off x="6861824" y="2016177"/>
            <a:ext cx="953131" cy="523220"/>
          </a:xfrm>
          <a:prstGeom prst="rect">
            <a:avLst/>
          </a:prstGeom>
          <a:noFill/>
        </p:spPr>
        <p:txBody>
          <a:bodyPr wrap="none" rtlCol="0">
            <a:spAutoFit/>
          </a:bodyPr>
          <a:lstStyle/>
          <a:p>
            <a:r>
              <a:rPr lang="en-US" sz="2800" dirty="0" err="1" smtClean="0">
                <a:latin typeface="Abadi MT Condensed Extra Bold"/>
                <a:cs typeface="Abadi MT Condensed Extra Bold"/>
              </a:rPr>
              <a:t>Hr</a:t>
            </a:r>
            <a:r>
              <a:rPr lang="en-US" sz="2800" dirty="0" smtClean="0">
                <a:latin typeface="Abadi MT Condensed Extra Bold"/>
                <a:cs typeface="Abadi MT Condensed Extra Bold"/>
              </a:rPr>
              <a:t> 18</a:t>
            </a:r>
            <a:endParaRPr lang="en-US" sz="2800" dirty="0">
              <a:latin typeface="Abadi MT Condensed Extra Bold"/>
              <a:cs typeface="Abadi MT Condensed Extra Bold"/>
            </a:endParaRPr>
          </a:p>
        </p:txBody>
      </p:sp>
      <p:cxnSp>
        <p:nvCxnSpPr>
          <p:cNvPr id="13" name="Straight Connector 12"/>
          <p:cNvCxnSpPr/>
          <p:nvPr/>
        </p:nvCxnSpPr>
        <p:spPr>
          <a:xfrm flipV="1">
            <a:off x="959556" y="2036791"/>
            <a:ext cx="5083784" cy="14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959556" y="4898524"/>
            <a:ext cx="5083784" cy="1411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882541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894956" y="202338"/>
            <a:ext cx="6324600" cy="3632200"/>
            <a:chOff x="1663700" y="0"/>
            <a:chExt cx="6324600" cy="3632200"/>
          </a:xfrm>
        </p:grpSpPr>
        <p:grpSp>
          <p:nvGrpSpPr>
            <p:cNvPr id="7" name="Group 6"/>
            <p:cNvGrpSpPr/>
            <p:nvPr/>
          </p:nvGrpSpPr>
          <p:grpSpPr>
            <a:xfrm>
              <a:off x="1663700" y="0"/>
              <a:ext cx="6324600" cy="3632200"/>
              <a:chOff x="1016000" y="0"/>
              <a:chExt cx="8318500" cy="4800600"/>
            </a:xfrm>
          </p:grpSpPr>
          <p:pic>
            <p:nvPicPr>
              <p:cNvPr id="4" name="Picture 3" descr="Screen Shot 2014-03-24 at 12.01.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0"/>
                <a:ext cx="8128000" cy="4178300"/>
              </a:xfrm>
              <a:prstGeom prst="rect">
                <a:avLst/>
              </a:prstGeom>
            </p:spPr>
          </p:pic>
          <p:pic>
            <p:nvPicPr>
              <p:cNvPr id="5" name="Picture 4" descr="Screen Shot 2014-03-24 at 12.01.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5800" y="4089400"/>
                <a:ext cx="7378700" cy="711200"/>
              </a:xfrm>
              <a:prstGeom prst="rect">
                <a:avLst/>
              </a:prstGeom>
            </p:spPr>
          </p:pic>
        </p:grpSp>
        <p:sp>
          <p:nvSpPr>
            <p:cNvPr id="10" name="Rectangle 9"/>
            <p:cNvSpPr/>
            <p:nvPr/>
          </p:nvSpPr>
          <p:spPr>
            <a:xfrm rot="18708135">
              <a:off x="2702463" y="514452"/>
              <a:ext cx="263305" cy="2749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687747" y="462146"/>
              <a:ext cx="299352" cy="1916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TextBox 19"/>
          <p:cNvSpPr txBox="1"/>
          <p:nvPr/>
        </p:nvSpPr>
        <p:spPr>
          <a:xfrm>
            <a:off x="556570" y="2619996"/>
            <a:ext cx="2177649" cy="1938992"/>
          </a:xfrm>
          <a:prstGeom prst="rect">
            <a:avLst/>
          </a:prstGeom>
          <a:noFill/>
        </p:spPr>
        <p:txBody>
          <a:bodyPr wrap="none" rtlCol="0">
            <a:spAutoFit/>
          </a:bodyPr>
          <a:lstStyle/>
          <a:p>
            <a:pPr algn="ctr"/>
            <a:r>
              <a:rPr lang="en-US" sz="4000" b="1" dirty="0" smtClean="0">
                <a:solidFill>
                  <a:srgbClr val="0000FF"/>
                </a:solidFill>
                <a:latin typeface="Abadi MT Condensed Extra Bold"/>
                <a:cs typeface="Abadi MT Condensed Extra Bold"/>
              </a:rPr>
              <a:t>RAMS</a:t>
            </a:r>
          </a:p>
          <a:p>
            <a:pPr algn="ctr"/>
            <a:r>
              <a:rPr lang="en-US" sz="4000" b="1" dirty="0" smtClean="0">
                <a:solidFill>
                  <a:srgbClr val="0000FF"/>
                </a:solidFill>
                <a:latin typeface="Abadi MT Condensed Extra Bold"/>
                <a:cs typeface="Abadi MT Condensed Extra Bold"/>
              </a:rPr>
              <a:t>Azimuthal </a:t>
            </a:r>
          </a:p>
          <a:p>
            <a:pPr algn="ctr"/>
            <a:r>
              <a:rPr lang="en-US" sz="4000" b="1" dirty="0" smtClean="0">
                <a:solidFill>
                  <a:srgbClr val="0000FF"/>
                </a:solidFill>
                <a:latin typeface="Abadi MT Condensed Extra Bold"/>
                <a:cs typeface="Abadi MT Condensed Extra Bold"/>
              </a:rPr>
              <a:t>Average</a:t>
            </a:r>
          </a:p>
        </p:txBody>
      </p:sp>
      <p:sp>
        <p:nvSpPr>
          <p:cNvPr id="11" name="Rectangle 10"/>
          <p:cNvSpPr/>
          <p:nvPr/>
        </p:nvSpPr>
        <p:spPr>
          <a:xfrm>
            <a:off x="165417" y="202338"/>
            <a:ext cx="678679" cy="369332"/>
          </a:xfrm>
          <a:prstGeom prst="rect">
            <a:avLst/>
          </a:prstGeom>
        </p:spPr>
        <p:txBody>
          <a:bodyPr wrap="none">
            <a:spAutoFit/>
          </a:bodyPr>
          <a:lstStyle/>
          <a:p>
            <a:pPr algn="ctr"/>
            <a:r>
              <a:rPr lang="en-US" b="1" dirty="0" err="1">
                <a:solidFill>
                  <a:srgbClr val="0000FF"/>
                </a:solidFill>
                <a:latin typeface="Abadi MT Condensed Extra Bold"/>
                <a:cs typeface="Abadi MT Condensed Extra Bold"/>
              </a:rPr>
              <a:t>Hr</a:t>
            </a:r>
            <a:r>
              <a:rPr lang="en-US" b="1" dirty="0">
                <a:solidFill>
                  <a:srgbClr val="0000FF"/>
                </a:solidFill>
                <a:latin typeface="Abadi MT Condensed Extra Bold"/>
                <a:cs typeface="Abadi MT Condensed Extra Bold"/>
              </a:rPr>
              <a:t> 18</a:t>
            </a:r>
          </a:p>
        </p:txBody>
      </p:sp>
      <p:grpSp>
        <p:nvGrpSpPr>
          <p:cNvPr id="3" name="Group 2"/>
          <p:cNvGrpSpPr/>
          <p:nvPr/>
        </p:nvGrpSpPr>
        <p:grpSpPr>
          <a:xfrm>
            <a:off x="3033889" y="3169435"/>
            <a:ext cx="6098351" cy="3575676"/>
            <a:chOff x="3033889" y="3169435"/>
            <a:chExt cx="6098351" cy="3575676"/>
          </a:xfrm>
        </p:grpSpPr>
        <p:pic>
          <p:nvPicPr>
            <p:cNvPr id="15" name="Picture 14" descr="Screen Shot 2014-03-26 at 10.56.4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3889" y="3364101"/>
              <a:ext cx="6098351" cy="3381010"/>
            </a:xfrm>
            <a:prstGeom prst="rect">
              <a:avLst/>
            </a:prstGeom>
          </p:spPr>
        </p:pic>
        <p:sp>
          <p:nvSpPr>
            <p:cNvPr id="2" name="TextBox 1"/>
            <p:cNvSpPr txBox="1"/>
            <p:nvPr/>
          </p:nvSpPr>
          <p:spPr>
            <a:xfrm>
              <a:off x="5065885" y="3169435"/>
              <a:ext cx="2594768" cy="369332"/>
            </a:xfrm>
            <a:prstGeom prst="rect">
              <a:avLst/>
            </a:prstGeom>
            <a:noFill/>
          </p:spPr>
          <p:txBody>
            <a:bodyPr wrap="none" rtlCol="0">
              <a:spAutoFit/>
            </a:bodyPr>
            <a:lstStyle/>
            <a:p>
              <a:r>
                <a:rPr lang="en-US" dirty="0" smtClean="0">
                  <a:latin typeface="Times New Roman"/>
                  <a:cs typeface="Times New Roman"/>
                </a:rPr>
                <a:t>Potential temperature [K]</a:t>
              </a:r>
              <a:endParaRPr lang="en-US" dirty="0">
                <a:latin typeface="Times New Roman"/>
                <a:cs typeface="Times New Roman"/>
              </a:endParaRPr>
            </a:p>
          </p:txBody>
        </p:sp>
      </p:grpSp>
    </p:spTree>
    <p:extLst>
      <p:ext uri="{BB962C8B-B14F-4D97-AF65-F5344CB8AC3E}">
        <p14:creationId xmlns:p14="http://schemas.microsoft.com/office/powerpoint/2010/main" val="40107935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09 at 11.32.0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7795" y="0"/>
            <a:ext cx="5667534" cy="6522610"/>
          </a:xfrm>
          <a:prstGeom prst="rect">
            <a:avLst/>
          </a:prstGeom>
        </p:spPr>
      </p:pic>
      <p:graphicFrame>
        <p:nvGraphicFramePr>
          <p:cNvPr id="3" name="Object 26"/>
          <p:cNvGraphicFramePr>
            <a:graphicFrameLocks noChangeAspect="1"/>
          </p:cNvGraphicFramePr>
          <p:nvPr>
            <p:extLst>
              <p:ext uri="{D42A27DB-BD31-4B8C-83A1-F6EECF244321}">
                <p14:modId xmlns:p14="http://schemas.microsoft.com/office/powerpoint/2010/main" val="2640119358"/>
              </p:ext>
            </p:extLst>
          </p:nvPr>
        </p:nvGraphicFramePr>
        <p:xfrm>
          <a:off x="1" y="294627"/>
          <a:ext cx="3396760" cy="764332"/>
        </p:xfrm>
        <a:graphic>
          <a:graphicData uri="http://schemas.openxmlformats.org/presentationml/2006/ole">
            <mc:AlternateContent xmlns:mc="http://schemas.openxmlformats.org/markup-compatibility/2006">
              <mc:Choice xmlns:v="urn:schemas-microsoft-com:vml" Requires="v">
                <p:oleObj spid="_x0000_s20848" name="Equation" r:id="rId5" imgW="1917700" imgH="431800" progId="Equation.3">
                  <p:embed/>
                </p:oleObj>
              </mc:Choice>
              <mc:Fallback>
                <p:oleObj name="Equation" r:id="rId5" imgW="1917700" imgH="431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294627"/>
                        <a:ext cx="3396760" cy="764332"/>
                      </a:xfrm>
                      <a:prstGeom prst="rect">
                        <a:avLst/>
                      </a:prstGeom>
                      <a:noFill/>
                      <a:ln>
                        <a:noFill/>
                      </a:ln>
                    </p:spPr>
                  </p:pic>
                </p:oleObj>
              </mc:Fallback>
            </mc:AlternateContent>
          </a:graphicData>
        </a:graphic>
      </p:graphicFrame>
      <p:graphicFrame>
        <p:nvGraphicFramePr>
          <p:cNvPr id="4" name="Object 164"/>
          <p:cNvGraphicFramePr>
            <a:graphicFrameLocks noChangeAspect="1"/>
          </p:cNvGraphicFramePr>
          <p:nvPr>
            <p:extLst>
              <p:ext uri="{D42A27DB-BD31-4B8C-83A1-F6EECF244321}">
                <p14:modId xmlns:p14="http://schemas.microsoft.com/office/powerpoint/2010/main" val="2677423873"/>
              </p:ext>
            </p:extLst>
          </p:nvPr>
        </p:nvGraphicFramePr>
        <p:xfrm>
          <a:off x="192644" y="3166317"/>
          <a:ext cx="2617776" cy="791193"/>
        </p:xfrm>
        <a:graphic>
          <a:graphicData uri="http://schemas.openxmlformats.org/presentationml/2006/ole">
            <mc:AlternateContent xmlns:mc="http://schemas.openxmlformats.org/markup-compatibility/2006">
              <mc:Choice xmlns:v="urn:schemas-microsoft-com:vml" Requires="v">
                <p:oleObj spid="_x0000_s20849" name="Equation" r:id="rId7" imgW="1346200" imgH="406400" progId="Equation.3">
                  <p:embed/>
                </p:oleObj>
              </mc:Choice>
              <mc:Fallback>
                <p:oleObj name="Equation" r:id="rId7" imgW="1346200" imgH="406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644" y="3166317"/>
                        <a:ext cx="2617776" cy="791193"/>
                      </a:xfrm>
                      <a:prstGeom prst="rect">
                        <a:avLst/>
                      </a:prstGeom>
                      <a:noFill/>
                      <a:ln>
                        <a:noFill/>
                      </a:ln>
                    </p:spPr>
                  </p:pic>
                </p:oleObj>
              </mc:Fallback>
            </mc:AlternateContent>
          </a:graphicData>
        </a:graphic>
      </p:graphicFrame>
      <p:sp>
        <p:nvSpPr>
          <p:cNvPr id="5" name="TextBox 4"/>
          <p:cNvSpPr txBox="1"/>
          <p:nvPr/>
        </p:nvSpPr>
        <p:spPr>
          <a:xfrm>
            <a:off x="6071562" y="6483999"/>
            <a:ext cx="3078299" cy="369332"/>
          </a:xfrm>
          <a:prstGeom prst="rect">
            <a:avLst/>
          </a:prstGeom>
          <a:noFill/>
        </p:spPr>
        <p:txBody>
          <a:bodyPr wrap="none" rtlCol="0">
            <a:spAutoFit/>
          </a:bodyPr>
          <a:lstStyle/>
          <a:p>
            <a:r>
              <a:rPr lang="en-US" dirty="0" smtClean="0">
                <a:latin typeface="Abadi MT Condensed Extra Bold"/>
                <a:cs typeface="Abadi MT Condensed Extra Bold"/>
              </a:rPr>
              <a:t>Abarca and Montgomery (2014)</a:t>
            </a:r>
            <a:endParaRPr lang="en-US" dirty="0">
              <a:latin typeface="Abadi MT Condensed Extra Bold"/>
              <a:cs typeface="Abadi MT Condensed Extra Bold"/>
            </a:endParaRPr>
          </a:p>
        </p:txBody>
      </p:sp>
      <p:sp>
        <p:nvSpPr>
          <p:cNvPr id="6" name="TextBox 5"/>
          <p:cNvSpPr txBox="1"/>
          <p:nvPr/>
        </p:nvSpPr>
        <p:spPr>
          <a:xfrm>
            <a:off x="7253111" y="522112"/>
            <a:ext cx="1385118" cy="253916"/>
          </a:xfrm>
          <a:prstGeom prst="rect">
            <a:avLst/>
          </a:prstGeom>
          <a:noFill/>
        </p:spPr>
        <p:txBody>
          <a:bodyPr wrap="none" rtlCol="0">
            <a:spAutoFit/>
          </a:bodyPr>
          <a:lstStyle/>
          <a:p>
            <a:r>
              <a:rPr lang="en-US" sz="1050" dirty="0" smtClean="0">
                <a:latin typeface="Times New Roman"/>
                <a:cs typeface="Times New Roman"/>
              </a:rPr>
              <a:t>Contours every 10 K</a:t>
            </a:r>
            <a:r>
              <a:rPr lang="en-US" sz="1050" baseline="30000" dirty="0" smtClean="0">
                <a:latin typeface="Times New Roman"/>
                <a:cs typeface="Times New Roman"/>
              </a:rPr>
              <a:t>-1</a:t>
            </a:r>
            <a:endParaRPr lang="en-US" sz="1050" dirty="0">
              <a:latin typeface="Times New Roman"/>
              <a:cs typeface="Times New Roman"/>
            </a:endParaRPr>
          </a:p>
        </p:txBody>
      </p:sp>
      <p:sp>
        <p:nvSpPr>
          <p:cNvPr id="7" name="TextBox 6"/>
          <p:cNvSpPr txBox="1"/>
          <p:nvPr/>
        </p:nvSpPr>
        <p:spPr>
          <a:xfrm>
            <a:off x="7323666" y="3412026"/>
            <a:ext cx="1497284" cy="253916"/>
          </a:xfrm>
          <a:prstGeom prst="rect">
            <a:avLst/>
          </a:prstGeom>
          <a:noFill/>
        </p:spPr>
        <p:txBody>
          <a:bodyPr wrap="none" rtlCol="0">
            <a:spAutoFit/>
          </a:bodyPr>
          <a:lstStyle/>
          <a:p>
            <a:r>
              <a:rPr lang="en-US" sz="1050" dirty="0" smtClean="0">
                <a:latin typeface="Times New Roman"/>
                <a:cs typeface="Times New Roman"/>
              </a:rPr>
              <a:t>Contours every 10 Khr</a:t>
            </a:r>
            <a:r>
              <a:rPr lang="en-US" sz="1050" baseline="30000" dirty="0" smtClean="0">
                <a:latin typeface="Times New Roman"/>
                <a:cs typeface="Times New Roman"/>
              </a:rPr>
              <a:t>-1</a:t>
            </a:r>
            <a:endParaRPr lang="en-US" sz="1050" dirty="0">
              <a:latin typeface="Times New Roman"/>
              <a:cs typeface="Times New Roman"/>
            </a:endParaRPr>
          </a:p>
        </p:txBody>
      </p:sp>
    </p:spTree>
    <p:extLst>
      <p:ext uri="{BB962C8B-B14F-4D97-AF65-F5344CB8AC3E}">
        <p14:creationId xmlns:p14="http://schemas.microsoft.com/office/powerpoint/2010/main" val="403544829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2763337" y="152853"/>
            <a:ext cx="6444044" cy="3573137"/>
            <a:chOff x="2763337" y="152853"/>
            <a:chExt cx="6444044" cy="3573137"/>
          </a:xfrm>
        </p:grpSpPr>
        <p:grpSp>
          <p:nvGrpSpPr>
            <p:cNvPr id="31" name="Group 30"/>
            <p:cNvGrpSpPr/>
            <p:nvPr/>
          </p:nvGrpSpPr>
          <p:grpSpPr>
            <a:xfrm>
              <a:off x="2763337" y="152853"/>
              <a:ext cx="6444044" cy="3573137"/>
              <a:chOff x="2810373" y="-1"/>
              <a:chExt cx="6444044" cy="3573137"/>
            </a:xfrm>
          </p:grpSpPr>
          <p:pic>
            <p:nvPicPr>
              <p:cNvPr id="26" name="Picture 25" descr="Screen Shot 2014-03-24 at 1.13.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0373" y="-1"/>
                <a:ext cx="6333627" cy="3199461"/>
              </a:xfrm>
              <a:prstGeom prst="rect">
                <a:avLst/>
              </a:prstGeom>
            </p:spPr>
          </p:pic>
          <p:pic>
            <p:nvPicPr>
              <p:cNvPr id="30" name="Picture 29" descr="Screen Shot 2014-03-24 at 1.13.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1266" y="3075528"/>
                <a:ext cx="5653151" cy="497608"/>
              </a:xfrm>
              <a:prstGeom prst="rect">
                <a:avLst/>
              </a:prstGeom>
            </p:spPr>
          </p:pic>
        </p:grpSp>
        <p:sp>
          <p:nvSpPr>
            <p:cNvPr id="36" name="Rectangle 35"/>
            <p:cNvSpPr/>
            <p:nvPr/>
          </p:nvSpPr>
          <p:spPr>
            <a:xfrm>
              <a:off x="3688346" y="518876"/>
              <a:ext cx="403745" cy="3258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TextBox 37"/>
          <p:cNvSpPr txBox="1"/>
          <p:nvPr/>
        </p:nvSpPr>
        <p:spPr>
          <a:xfrm>
            <a:off x="373125" y="856107"/>
            <a:ext cx="2177649" cy="1938992"/>
          </a:xfrm>
          <a:prstGeom prst="rect">
            <a:avLst/>
          </a:prstGeom>
          <a:noFill/>
        </p:spPr>
        <p:txBody>
          <a:bodyPr wrap="none" rtlCol="0">
            <a:spAutoFit/>
          </a:bodyPr>
          <a:lstStyle/>
          <a:p>
            <a:pPr algn="ctr"/>
            <a:r>
              <a:rPr lang="en-US" sz="4000" b="1" dirty="0" smtClean="0">
                <a:solidFill>
                  <a:srgbClr val="0000FF"/>
                </a:solidFill>
                <a:latin typeface="Abadi MT Condensed Extra Bold"/>
                <a:cs typeface="Abadi MT Condensed Extra Bold"/>
              </a:rPr>
              <a:t>RAMS</a:t>
            </a:r>
          </a:p>
          <a:p>
            <a:pPr algn="ctr"/>
            <a:r>
              <a:rPr lang="en-US" sz="4000" b="1" dirty="0" smtClean="0">
                <a:solidFill>
                  <a:srgbClr val="0000FF"/>
                </a:solidFill>
                <a:latin typeface="Abadi MT Condensed Extra Bold"/>
                <a:cs typeface="Abadi MT Condensed Extra Bold"/>
              </a:rPr>
              <a:t>Azimuthal </a:t>
            </a:r>
          </a:p>
          <a:p>
            <a:pPr algn="ctr"/>
            <a:r>
              <a:rPr lang="en-US" sz="4000" b="1" dirty="0" smtClean="0">
                <a:solidFill>
                  <a:srgbClr val="0000FF"/>
                </a:solidFill>
                <a:latin typeface="Abadi MT Condensed Extra Bold"/>
                <a:cs typeface="Abadi MT Condensed Extra Bold"/>
              </a:rPr>
              <a:t>Average</a:t>
            </a:r>
          </a:p>
        </p:txBody>
      </p:sp>
      <p:grpSp>
        <p:nvGrpSpPr>
          <p:cNvPr id="3" name="Group 2"/>
          <p:cNvGrpSpPr/>
          <p:nvPr/>
        </p:nvGrpSpPr>
        <p:grpSpPr>
          <a:xfrm>
            <a:off x="154282" y="3227461"/>
            <a:ext cx="9035667" cy="3467896"/>
            <a:chOff x="154282" y="3227461"/>
            <a:chExt cx="9035667" cy="3467896"/>
          </a:xfrm>
        </p:grpSpPr>
        <p:grpSp>
          <p:nvGrpSpPr>
            <p:cNvPr id="2" name="Group 1"/>
            <p:cNvGrpSpPr/>
            <p:nvPr/>
          </p:nvGrpSpPr>
          <p:grpSpPr>
            <a:xfrm>
              <a:off x="154282" y="3227461"/>
              <a:ext cx="9035667" cy="3467896"/>
              <a:chOff x="171714" y="3211217"/>
              <a:chExt cx="9035667" cy="3467896"/>
            </a:xfrm>
          </p:grpSpPr>
          <p:grpSp>
            <p:nvGrpSpPr>
              <p:cNvPr id="34" name="Group 33"/>
              <p:cNvGrpSpPr/>
              <p:nvPr/>
            </p:nvGrpSpPr>
            <p:grpSpPr>
              <a:xfrm>
                <a:off x="2892778" y="3211217"/>
                <a:ext cx="6314603" cy="3467896"/>
                <a:chOff x="2892778" y="3211217"/>
                <a:chExt cx="6314603" cy="3467896"/>
              </a:xfrm>
            </p:grpSpPr>
            <p:grpSp>
              <p:nvGrpSpPr>
                <p:cNvPr id="29" name="Group 28"/>
                <p:cNvGrpSpPr/>
                <p:nvPr/>
              </p:nvGrpSpPr>
              <p:grpSpPr>
                <a:xfrm>
                  <a:off x="2892778" y="3258949"/>
                  <a:ext cx="6307666" cy="3420164"/>
                  <a:chOff x="2892778" y="3447077"/>
                  <a:chExt cx="6307666" cy="3420164"/>
                </a:xfrm>
              </p:grpSpPr>
              <p:pic>
                <p:nvPicPr>
                  <p:cNvPr id="27" name="Picture 26" descr="Screen Shot 2014-03-24 at 1.13.0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2778" y="3447077"/>
                    <a:ext cx="6251222" cy="2946072"/>
                  </a:xfrm>
                  <a:prstGeom prst="rect">
                    <a:avLst/>
                  </a:prstGeom>
                </p:spPr>
              </p:pic>
              <p:pic>
                <p:nvPicPr>
                  <p:cNvPr id="28" name="Picture 27" descr="Screen Shot 2014-03-24 at 1.13.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7293" y="6369633"/>
                    <a:ext cx="5653151" cy="497608"/>
                  </a:xfrm>
                  <a:prstGeom prst="rect">
                    <a:avLst/>
                  </a:prstGeom>
                </p:spPr>
              </p:pic>
            </p:grpSp>
            <p:sp>
              <p:nvSpPr>
                <p:cNvPr id="33" name="Rectangle 32"/>
                <p:cNvSpPr/>
                <p:nvPr/>
              </p:nvSpPr>
              <p:spPr>
                <a:xfrm>
                  <a:off x="7486931" y="3211217"/>
                  <a:ext cx="1720450" cy="10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9" name="TextBox 38"/>
              <p:cNvSpPr txBox="1"/>
              <p:nvPr/>
            </p:nvSpPr>
            <p:spPr>
              <a:xfrm>
                <a:off x="171714" y="3759888"/>
                <a:ext cx="2662177" cy="1323439"/>
              </a:xfrm>
              <a:prstGeom prst="rect">
                <a:avLst/>
              </a:prstGeom>
              <a:noFill/>
            </p:spPr>
            <p:txBody>
              <a:bodyPr wrap="square" rtlCol="0">
                <a:spAutoFit/>
              </a:bodyPr>
              <a:lstStyle/>
              <a:p>
                <a:pPr algn="ctr"/>
                <a:r>
                  <a:rPr lang="en-US" sz="4000" b="1" dirty="0" smtClean="0">
                    <a:solidFill>
                      <a:srgbClr val="0000FF"/>
                    </a:solidFill>
                    <a:latin typeface="Abadi MT Condensed Extra Bold"/>
                    <a:cs typeface="Abadi MT Condensed Extra Bold"/>
                  </a:rPr>
                  <a:t>Sawyer-Eliassen</a:t>
                </a:r>
              </a:p>
            </p:txBody>
          </p:sp>
        </p:grpSp>
        <p:sp>
          <p:nvSpPr>
            <p:cNvPr id="35" name="Rectangle 34"/>
            <p:cNvSpPr/>
            <p:nvPr/>
          </p:nvSpPr>
          <p:spPr>
            <a:xfrm>
              <a:off x="3688346" y="3400104"/>
              <a:ext cx="403745" cy="3258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ectangle 16"/>
          <p:cNvSpPr/>
          <p:nvPr/>
        </p:nvSpPr>
        <p:spPr>
          <a:xfrm>
            <a:off x="165417" y="202338"/>
            <a:ext cx="678679" cy="369332"/>
          </a:xfrm>
          <a:prstGeom prst="rect">
            <a:avLst/>
          </a:prstGeom>
        </p:spPr>
        <p:txBody>
          <a:bodyPr wrap="none">
            <a:spAutoFit/>
          </a:bodyPr>
          <a:lstStyle/>
          <a:p>
            <a:pPr algn="ctr"/>
            <a:r>
              <a:rPr lang="en-US" b="1" dirty="0" err="1">
                <a:solidFill>
                  <a:srgbClr val="0000FF"/>
                </a:solidFill>
                <a:latin typeface="Abadi MT Condensed Extra Bold"/>
                <a:cs typeface="Abadi MT Condensed Extra Bold"/>
              </a:rPr>
              <a:t>Hr</a:t>
            </a:r>
            <a:r>
              <a:rPr lang="en-US" b="1" dirty="0">
                <a:solidFill>
                  <a:srgbClr val="0000FF"/>
                </a:solidFill>
                <a:latin typeface="Abadi MT Condensed Extra Bold"/>
                <a:cs typeface="Abadi MT Condensed Extra Bold"/>
              </a:rPr>
              <a:t> 18</a:t>
            </a:r>
          </a:p>
        </p:txBody>
      </p:sp>
      <p:sp>
        <p:nvSpPr>
          <p:cNvPr id="4" name="TextBox 3"/>
          <p:cNvSpPr txBox="1"/>
          <p:nvPr/>
        </p:nvSpPr>
        <p:spPr>
          <a:xfrm>
            <a:off x="4400401" y="-64137"/>
            <a:ext cx="2468494" cy="523220"/>
          </a:xfrm>
          <a:prstGeom prst="rect">
            <a:avLst/>
          </a:prstGeom>
          <a:noFill/>
        </p:spPr>
        <p:txBody>
          <a:bodyPr wrap="none" rtlCol="0">
            <a:spAutoFit/>
          </a:bodyPr>
          <a:lstStyle/>
          <a:p>
            <a:r>
              <a:rPr lang="en-US" sz="2800" b="1" dirty="0" smtClean="0">
                <a:latin typeface="Times New Roman"/>
                <a:cs typeface="Times New Roman"/>
              </a:rPr>
              <a:t>Radial velocity </a:t>
            </a:r>
            <a:endParaRPr lang="en-US" sz="2800" b="1" dirty="0">
              <a:latin typeface="Times New Roman"/>
              <a:cs typeface="Times New Roman"/>
            </a:endParaRPr>
          </a:p>
        </p:txBody>
      </p:sp>
      <p:sp>
        <p:nvSpPr>
          <p:cNvPr id="19" name="TextBox 18"/>
          <p:cNvSpPr txBox="1"/>
          <p:nvPr/>
        </p:nvSpPr>
        <p:spPr>
          <a:xfrm>
            <a:off x="6071562" y="6483999"/>
            <a:ext cx="3078299" cy="369332"/>
          </a:xfrm>
          <a:prstGeom prst="rect">
            <a:avLst/>
          </a:prstGeom>
          <a:noFill/>
        </p:spPr>
        <p:txBody>
          <a:bodyPr wrap="none" rtlCol="0">
            <a:spAutoFit/>
          </a:bodyPr>
          <a:lstStyle/>
          <a:p>
            <a:r>
              <a:rPr lang="en-US" dirty="0" smtClean="0">
                <a:latin typeface="Abadi MT Condensed Extra Bold"/>
                <a:cs typeface="Abadi MT Condensed Extra Bold"/>
              </a:rPr>
              <a:t>Abarca and Montgomery (2014)</a:t>
            </a:r>
            <a:endParaRPr lang="en-US" dirty="0">
              <a:latin typeface="Abadi MT Condensed Extra Bold"/>
              <a:cs typeface="Abadi MT Condensed Extra Bold"/>
            </a:endParaRPr>
          </a:p>
        </p:txBody>
      </p:sp>
    </p:spTree>
    <p:extLst>
      <p:ext uri="{BB962C8B-B14F-4D97-AF65-F5344CB8AC3E}">
        <p14:creationId xmlns:p14="http://schemas.microsoft.com/office/powerpoint/2010/main" val="35516848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700225" y="1114408"/>
            <a:ext cx="1269448" cy="707886"/>
          </a:xfrm>
          <a:prstGeom prst="rect">
            <a:avLst/>
          </a:prstGeom>
          <a:noFill/>
        </p:spPr>
        <p:txBody>
          <a:bodyPr wrap="none" rtlCol="0">
            <a:spAutoFit/>
          </a:bodyPr>
          <a:lstStyle/>
          <a:p>
            <a:pPr algn="ctr"/>
            <a:r>
              <a:rPr lang="en-US" sz="4000" b="1" dirty="0" smtClean="0">
                <a:solidFill>
                  <a:srgbClr val="0000FF"/>
                </a:solidFill>
                <a:latin typeface="Abadi MT Condensed Extra Bold"/>
                <a:cs typeface="Abadi MT Condensed Extra Bold"/>
              </a:rPr>
              <a:t>RAMS</a:t>
            </a:r>
          </a:p>
        </p:txBody>
      </p:sp>
      <p:grpSp>
        <p:nvGrpSpPr>
          <p:cNvPr id="41" name="Group 40"/>
          <p:cNvGrpSpPr/>
          <p:nvPr/>
        </p:nvGrpSpPr>
        <p:grpSpPr>
          <a:xfrm>
            <a:off x="2128356" y="800991"/>
            <a:ext cx="7027402" cy="2073181"/>
            <a:chOff x="2128356" y="1534905"/>
            <a:chExt cx="7027402" cy="2073181"/>
          </a:xfrm>
        </p:grpSpPr>
        <p:grpSp>
          <p:nvGrpSpPr>
            <p:cNvPr id="30" name="Group 29"/>
            <p:cNvGrpSpPr/>
            <p:nvPr/>
          </p:nvGrpSpPr>
          <p:grpSpPr>
            <a:xfrm>
              <a:off x="2128356" y="1534905"/>
              <a:ext cx="7027402" cy="2073181"/>
              <a:chOff x="2116597" y="2070587"/>
              <a:chExt cx="7027402" cy="2073181"/>
            </a:xfrm>
          </p:grpSpPr>
          <p:pic>
            <p:nvPicPr>
              <p:cNvPr id="26" name="Picture 25" descr="Screen Shot 2014-03-24 at 12.49.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8356" y="2070587"/>
                <a:ext cx="7015643" cy="2073181"/>
              </a:xfrm>
              <a:prstGeom prst="rect">
                <a:avLst/>
              </a:prstGeom>
            </p:spPr>
          </p:pic>
          <p:sp>
            <p:nvSpPr>
              <p:cNvPr id="28" name="TextBox 27"/>
              <p:cNvSpPr txBox="1"/>
              <p:nvPr/>
            </p:nvSpPr>
            <p:spPr>
              <a:xfrm>
                <a:off x="2116597" y="3241519"/>
                <a:ext cx="409086" cy="307777"/>
              </a:xfrm>
              <a:prstGeom prst="rect">
                <a:avLst/>
              </a:prstGeom>
              <a:noFill/>
            </p:spPr>
            <p:txBody>
              <a:bodyPr wrap="none" rtlCol="0">
                <a:spAutoFit/>
              </a:bodyPr>
              <a:lstStyle/>
              <a:p>
                <a:r>
                  <a:rPr lang="en-US" sz="1400" dirty="0" smtClean="0">
                    <a:latin typeface="Times New Roman"/>
                    <a:cs typeface="Times New Roman"/>
                  </a:rPr>
                  <a:t>0.0   </a:t>
                </a:r>
                <a:endParaRPr lang="en-US" sz="1400" dirty="0">
                  <a:latin typeface="Times New Roman"/>
                  <a:cs typeface="Times New Roman"/>
                </a:endParaRPr>
              </a:p>
            </p:txBody>
          </p:sp>
          <p:sp>
            <p:nvSpPr>
              <p:cNvPr id="29" name="TextBox 28"/>
              <p:cNvSpPr txBox="1"/>
              <p:nvPr/>
            </p:nvSpPr>
            <p:spPr>
              <a:xfrm>
                <a:off x="2428394" y="3108341"/>
                <a:ext cx="415498" cy="369332"/>
              </a:xfrm>
              <a:prstGeom prst="rect">
                <a:avLst/>
              </a:prstGeom>
              <a:noFill/>
            </p:spPr>
            <p:txBody>
              <a:bodyPr wrap="none" rtlCol="0">
                <a:spAutoFit/>
              </a:bodyPr>
              <a:lstStyle/>
              <a:p>
                <a:r>
                  <a:rPr lang="en-US" dirty="0" smtClean="0"/>
                  <a:t>__</a:t>
                </a:r>
                <a:endParaRPr lang="en-US" dirty="0"/>
              </a:p>
            </p:txBody>
          </p:sp>
        </p:grpSp>
        <p:sp>
          <p:nvSpPr>
            <p:cNvPr id="39" name="Rectangle 38"/>
            <p:cNvSpPr/>
            <p:nvPr/>
          </p:nvSpPr>
          <p:spPr>
            <a:xfrm>
              <a:off x="2702785" y="1860080"/>
              <a:ext cx="378042" cy="4092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315377" y="2874172"/>
            <a:ext cx="8828622" cy="2024361"/>
            <a:chOff x="315377" y="3608086"/>
            <a:chExt cx="8828622" cy="2024361"/>
          </a:xfrm>
        </p:grpSpPr>
        <p:sp>
          <p:nvSpPr>
            <p:cNvPr id="33" name="TextBox 32"/>
            <p:cNvSpPr txBox="1"/>
            <p:nvPr/>
          </p:nvSpPr>
          <p:spPr>
            <a:xfrm>
              <a:off x="315377" y="3608086"/>
              <a:ext cx="1824738" cy="1323439"/>
            </a:xfrm>
            <a:prstGeom prst="rect">
              <a:avLst/>
            </a:prstGeom>
            <a:noFill/>
          </p:spPr>
          <p:txBody>
            <a:bodyPr wrap="none" rtlCol="0">
              <a:spAutoFit/>
            </a:bodyPr>
            <a:lstStyle/>
            <a:p>
              <a:pPr algn="ctr"/>
              <a:r>
                <a:rPr lang="en-US" sz="4000" b="1" dirty="0" smtClean="0">
                  <a:solidFill>
                    <a:srgbClr val="0000FF"/>
                  </a:solidFill>
                  <a:latin typeface="Abadi MT Condensed Extra Bold"/>
                  <a:cs typeface="Abadi MT Condensed Extra Bold"/>
                </a:rPr>
                <a:t>Sawyer-</a:t>
              </a:r>
            </a:p>
            <a:p>
              <a:pPr algn="ctr"/>
              <a:r>
                <a:rPr lang="en-US" sz="4000" b="1" dirty="0" smtClean="0">
                  <a:solidFill>
                    <a:srgbClr val="0000FF"/>
                  </a:solidFill>
                  <a:latin typeface="Abadi MT Condensed Extra Bold"/>
                  <a:cs typeface="Abadi MT Condensed Extra Bold"/>
                </a:rPr>
                <a:t>Eliassen</a:t>
              </a:r>
            </a:p>
          </p:txBody>
        </p:sp>
        <p:grpSp>
          <p:nvGrpSpPr>
            <p:cNvPr id="42" name="Group 41"/>
            <p:cNvGrpSpPr/>
            <p:nvPr/>
          </p:nvGrpSpPr>
          <p:grpSpPr>
            <a:xfrm>
              <a:off x="2128356" y="3608086"/>
              <a:ext cx="7015643" cy="2024361"/>
              <a:chOff x="2128356" y="3608086"/>
              <a:chExt cx="7015643" cy="2024361"/>
            </a:xfrm>
          </p:grpSpPr>
          <p:pic>
            <p:nvPicPr>
              <p:cNvPr id="27" name="Picture 26" descr="Screen Shot 2014-03-24 at 12.49.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8356" y="3608086"/>
                <a:ext cx="7015643" cy="2024361"/>
              </a:xfrm>
              <a:prstGeom prst="rect">
                <a:avLst/>
              </a:prstGeom>
            </p:spPr>
          </p:pic>
          <p:sp>
            <p:nvSpPr>
              <p:cNvPr id="40" name="Rectangle 39"/>
              <p:cNvSpPr/>
              <p:nvPr/>
            </p:nvSpPr>
            <p:spPr>
              <a:xfrm>
                <a:off x="2738062" y="3976108"/>
                <a:ext cx="378042" cy="4092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2" name="Picture 1" descr="Screen Shot 2014-03-24 at 1.57.1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7326" y="791502"/>
            <a:ext cx="2300800" cy="296878"/>
          </a:xfrm>
          <a:prstGeom prst="rect">
            <a:avLst/>
          </a:prstGeom>
        </p:spPr>
      </p:pic>
      <p:sp>
        <p:nvSpPr>
          <p:cNvPr id="15" name="Rectangle 14"/>
          <p:cNvSpPr/>
          <p:nvPr/>
        </p:nvSpPr>
        <p:spPr>
          <a:xfrm>
            <a:off x="165417" y="202338"/>
            <a:ext cx="678679" cy="369332"/>
          </a:xfrm>
          <a:prstGeom prst="rect">
            <a:avLst/>
          </a:prstGeom>
        </p:spPr>
        <p:txBody>
          <a:bodyPr wrap="none">
            <a:spAutoFit/>
          </a:bodyPr>
          <a:lstStyle/>
          <a:p>
            <a:pPr algn="ctr"/>
            <a:r>
              <a:rPr lang="en-US" b="1" dirty="0" err="1">
                <a:solidFill>
                  <a:srgbClr val="0000FF"/>
                </a:solidFill>
                <a:latin typeface="Abadi MT Condensed Extra Bold"/>
                <a:cs typeface="Abadi MT Condensed Extra Bold"/>
              </a:rPr>
              <a:t>Hr</a:t>
            </a:r>
            <a:r>
              <a:rPr lang="en-US" b="1" dirty="0">
                <a:solidFill>
                  <a:srgbClr val="0000FF"/>
                </a:solidFill>
                <a:latin typeface="Abadi MT Condensed Extra Bold"/>
                <a:cs typeface="Abadi MT Condensed Extra Bold"/>
              </a:rPr>
              <a:t> 18</a:t>
            </a:r>
          </a:p>
        </p:txBody>
      </p:sp>
      <p:pic>
        <p:nvPicPr>
          <p:cNvPr id="3" name="Picture 2" descr="Screen Shot 2014-03-27 at 9.24.2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8496" y="5382753"/>
            <a:ext cx="5158718" cy="971782"/>
          </a:xfrm>
          <a:prstGeom prst="rect">
            <a:avLst/>
          </a:prstGeom>
        </p:spPr>
      </p:pic>
      <p:grpSp>
        <p:nvGrpSpPr>
          <p:cNvPr id="6" name="Group 5"/>
          <p:cNvGrpSpPr/>
          <p:nvPr/>
        </p:nvGrpSpPr>
        <p:grpSpPr>
          <a:xfrm>
            <a:off x="5087571" y="2492097"/>
            <a:ext cx="2306652" cy="2318717"/>
            <a:chOff x="5087571" y="2492097"/>
            <a:chExt cx="2306652" cy="2318717"/>
          </a:xfrm>
        </p:grpSpPr>
        <p:sp>
          <p:nvSpPr>
            <p:cNvPr id="4" name="Cross 3"/>
            <p:cNvSpPr/>
            <p:nvPr/>
          </p:nvSpPr>
          <p:spPr>
            <a:xfrm rot="19051878">
              <a:off x="5093936" y="2492097"/>
              <a:ext cx="2243667" cy="2318717"/>
            </a:xfrm>
            <a:prstGeom prst="plus">
              <a:avLst>
                <a:gd name="adj" fmla="val 4449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087571" y="2554111"/>
              <a:ext cx="2306652" cy="2173111"/>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TextBox 19"/>
          <p:cNvSpPr txBox="1"/>
          <p:nvPr/>
        </p:nvSpPr>
        <p:spPr>
          <a:xfrm>
            <a:off x="6071562" y="6483999"/>
            <a:ext cx="3078299" cy="369332"/>
          </a:xfrm>
          <a:prstGeom prst="rect">
            <a:avLst/>
          </a:prstGeom>
          <a:noFill/>
        </p:spPr>
        <p:txBody>
          <a:bodyPr wrap="none" rtlCol="0">
            <a:spAutoFit/>
          </a:bodyPr>
          <a:lstStyle/>
          <a:p>
            <a:r>
              <a:rPr lang="en-US" dirty="0" smtClean="0">
                <a:latin typeface="Abadi MT Condensed Extra Bold"/>
                <a:cs typeface="Abadi MT Condensed Extra Bold"/>
              </a:rPr>
              <a:t>Abarca and Montgomery (2014)</a:t>
            </a:r>
            <a:endParaRPr lang="en-US" dirty="0">
              <a:latin typeface="Abadi MT Condensed Extra Bold"/>
              <a:cs typeface="Abadi MT Condensed Extra Bold"/>
            </a:endParaRPr>
          </a:p>
        </p:txBody>
      </p:sp>
    </p:spTree>
    <p:extLst>
      <p:ext uri="{BB962C8B-B14F-4D97-AF65-F5344CB8AC3E}">
        <p14:creationId xmlns:p14="http://schemas.microsoft.com/office/powerpoint/2010/main" val="19739555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badi MT Condensed Extra Bold"/>
                <a:cs typeface="Abadi MT Condensed Extra Bold"/>
              </a:rPr>
              <a:t>Conclusions</a:t>
            </a:r>
            <a:endParaRPr lang="en-US" dirty="0">
              <a:latin typeface="Abadi MT Condensed Extra Bold"/>
              <a:cs typeface="Abadi MT Condensed Extra Bold"/>
            </a:endParaRPr>
          </a:p>
        </p:txBody>
      </p:sp>
      <p:sp>
        <p:nvSpPr>
          <p:cNvPr id="4" name="Content Placeholder 2"/>
          <p:cNvSpPr>
            <a:spLocks noGrp="1"/>
          </p:cNvSpPr>
          <p:nvPr>
            <p:ph idx="1"/>
          </p:nvPr>
        </p:nvSpPr>
        <p:spPr>
          <a:xfrm>
            <a:off x="0" y="1578504"/>
            <a:ext cx="9144000" cy="4525963"/>
          </a:xfrm>
        </p:spPr>
        <p:txBody>
          <a:bodyPr>
            <a:normAutofit fontScale="85000" lnSpcReduction="20000"/>
          </a:bodyPr>
          <a:lstStyle/>
          <a:p>
            <a:pPr eaLnBrk="1" hangingPunct="1"/>
            <a:r>
              <a:rPr lang="en-US" dirty="0" smtClean="0">
                <a:latin typeface="Abadi MT Condensed Extra Bold" charset="0"/>
                <a:cs typeface="Abadi MT Condensed Extra Bold" charset="0"/>
              </a:rPr>
              <a:t>Secondary eyewalls are:</a:t>
            </a:r>
          </a:p>
          <a:p>
            <a:pPr lvl="1"/>
            <a:r>
              <a:rPr lang="en-US" dirty="0" smtClean="0">
                <a:latin typeface="Abadi MT Condensed Extra Bold" charset="0"/>
                <a:cs typeface="Abadi MT Condensed Extra Bold" charset="0"/>
              </a:rPr>
              <a:t>common in nature</a:t>
            </a:r>
          </a:p>
          <a:p>
            <a:pPr lvl="1"/>
            <a:r>
              <a:rPr lang="en-US" dirty="0" smtClean="0">
                <a:latin typeface="Abadi MT Condensed Extra Bold" charset="0"/>
                <a:cs typeface="Abadi MT Condensed Extra Bold" charset="0"/>
              </a:rPr>
              <a:t>Associated to intensity changes</a:t>
            </a:r>
            <a:endParaRPr lang="en-US" dirty="0" smtClean="0">
              <a:latin typeface="Abadi MT Condensed Extra Bold" charset="0"/>
              <a:cs typeface="Abadi MT Condensed Extra Bold" charset="0"/>
            </a:endParaRPr>
          </a:p>
          <a:p>
            <a:pPr eaLnBrk="1" hangingPunct="1"/>
            <a:r>
              <a:rPr lang="en-US" dirty="0" smtClean="0">
                <a:latin typeface="Abadi MT Condensed Extra Bold" charset="0"/>
                <a:cs typeface="Abadi MT Condensed Extra Bold" charset="0"/>
              </a:rPr>
              <a:t>Secondary </a:t>
            </a:r>
            <a:r>
              <a:rPr lang="en-US" dirty="0" smtClean="0">
                <a:latin typeface="Abadi MT Condensed Extra Bold" charset="0"/>
                <a:cs typeface="Abadi MT Condensed Extra Bold" charset="0"/>
              </a:rPr>
              <a:t>wind maxima emerges </a:t>
            </a:r>
          </a:p>
          <a:p>
            <a:pPr lvl="1"/>
            <a:r>
              <a:rPr lang="en-US" dirty="0">
                <a:latin typeface="Abadi MT Condensed Extra Bold" charset="0"/>
                <a:cs typeface="Abadi MT Condensed Extra Bold" charset="0"/>
              </a:rPr>
              <a:t>W</a:t>
            </a:r>
            <a:r>
              <a:rPr lang="en-US" dirty="0" smtClean="0">
                <a:latin typeface="Abadi MT Condensed Extra Bold" charset="0"/>
                <a:cs typeface="Abadi MT Condensed Extra Bold" charset="0"/>
              </a:rPr>
              <a:t>ithin the BL</a:t>
            </a:r>
          </a:p>
          <a:p>
            <a:pPr lvl="1"/>
            <a:r>
              <a:rPr lang="en-US" dirty="0" smtClean="0">
                <a:latin typeface="Abadi MT Condensed Extra Bold" charset="0"/>
                <a:cs typeface="Abadi MT Condensed Extra Bold" charset="0"/>
              </a:rPr>
              <a:t>In the presence of supergradient winds</a:t>
            </a:r>
          </a:p>
          <a:p>
            <a:pPr eaLnBrk="1" hangingPunct="1"/>
            <a:r>
              <a:rPr lang="en-US" dirty="0" smtClean="0">
                <a:latin typeface="Abadi MT Condensed Extra Bold" charset="0"/>
                <a:cs typeface="Abadi MT Condensed Extra Bold" charset="0"/>
              </a:rPr>
              <a:t>Balanced dynamics alone, </a:t>
            </a:r>
          </a:p>
          <a:p>
            <a:pPr marL="0" indent="0" eaLnBrk="1" hangingPunct="1">
              <a:buNone/>
            </a:pPr>
            <a:r>
              <a:rPr lang="en-US" dirty="0">
                <a:latin typeface="Abadi MT Condensed Extra Bold" charset="0"/>
                <a:cs typeface="Abadi MT Condensed Extra Bold" charset="0"/>
              </a:rPr>
              <a:t>	</a:t>
            </a:r>
            <a:r>
              <a:rPr lang="en-US" dirty="0" smtClean="0">
                <a:latin typeface="Abadi MT Condensed Extra Bold" charset="0"/>
                <a:cs typeface="Abadi MT Condensed Extra Bold" charset="0"/>
              </a:rPr>
              <a:t>as traditionally defined (Shapiro &amp; </a:t>
            </a:r>
            <a:r>
              <a:rPr lang="en-US" dirty="0" err="1" smtClean="0">
                <a:latin typeface="Abadi MT Condensed Extra Bold" charset="0"/>
                <a:cs typeface="Abadi MT Condensed Extra Bold" charset="0"/>
              </a:rPr>
              <a:t>Willougby</a:t>
            </a:r>
            <a:r>
              <a:rPr lang="en-US" dirty="0" smtClean="0">
                <a:latin typeface="Abadi MT Condensed Extra Bold" charset="0"/>
                <a:cs typeface="Abadi MT Condensed Extra Bold" charset="0"/>
              </a:rPr>
              <a:t> 1982), 	do not capture SEF spin up</a:t>
            </a:r>
          </a:p>
          <a:p>
            <a:pPr marL="0" indent="0">
              <a:buNone/>
            </a:pPr>
            <a:endParaRPr lang="en-US" dirty="0" smtClean="0"/>
          </a:p>
          <a:p>
            <a:pPr marL="0" indent="0">
              <a:buNone/>
            </a:pPr>
            <a:r>
              <a:rPr lang="en-US" dirty="0" smtClean="0">
                <a:solidFill>
                  <a:srgbClr val="FF0000"/>
                </a:solidFill>
              </a:rPr>
              <a:t>∴ </a:t>
            </a:r>
            <a:r>
              <a:rPr lang="en-US" dirty="0" smtClean="0">
                <a:solidFill>
                  <a:srgbClr val="FF0000"/>
                </a:solidFill>
                <a:latin typeface="Abadi MT Condensed Extra Bold" charset="0"/>
                <a:cs typeface="Abadi MT Condensed Extra Bold" charset="0"/>
              </a:rPr>
              <a:t>Unbalanced dynamics are at the core of SEF</a:t>
            </a:r>
          </a:p>
          <a:p>
            <a:pPr marL="0" indent="0" eaLnBrk="1" hangingPunct="1">
              <a:buNone/>
            </a:pPr>
            <a:endParaRPr lang="en-US" dirty="0">
              <a:latin typeface="Abadi MT Condensed Extra Bold" charset="0"/>
              <a:cs typeface="Abadi MT Condensed Extra Bold" charset="0"/>
            </a:endParaRPr>
          </a:p>
        </p:txBody>
      </p:sp>
    </p:spTree>
    <p:extLst>
      <p:ext uri="{BB962C8B-B14F-4D97-AF65-F5344CB8AC3E}">
        <p14:creationId xmlns:p14="http://schemas.microsoft.com/office/powerpoint/2010/main" val="37936548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9-03 at 2.48.2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346568898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2149" y="1888534"/>
            <a:ext cx="7772400" cy="1470025"/>
          </a:xfrm>
        </p:spPr>
        <p:txBody>
          <a:bodyPr>
            <a:normAutofit/>
          </a:bodyPr>
          <a:lstStyle/>
          <a:p>
            <a:r>
              <a:rPr lang="en-US" dirty="0" smtClean="0">
                <a:latin typeface="Abadi MT Condensed Extra Bold"/>
                <a:cs typeface="Abadi MT Condensed Extra Bold"/>
              </a:rPr>
              <a:t>Are BL dynamics alone capable to generate </a:t>
            </a:r>
            <a:r>
              <a:rPr lang="en-US" dirty="0">
                <a:latin typeface="Abadi MT Condensed Extra Bold"/>
                <a:cs typeface="Abadi MT Condensed Extra Bold"/>
              </a:rPr>
              <a:t>secondary wind </a:t>
            </a:r>
            <a:r>
              <a:rPr lang="en-US" dirty="0" smtClean="0">
                <a:latin typeface="Abadi MT Condensed Extra Bold"/>
                <a:cs typeface="Abadi MT Condensed Extra Bold"/>
              </a:rPr>
              <a:t>maxima?</a:t>
            </a:r>
            <a:endParaRPr lang="en-US" dirty="0">
              <a:latin typeface="Abadi MT Condensed Extra Bold"/>
              <a:cs typeface="Abadi MT Condensed Extra Bold"/>
            </a:endParaRPr>
          </a:p>
        </p:txBody>
      </p:sp>
      <p:sp>
        <p:nvSpPr>
          <p:cNvPr id="3" name="Subtitle 2"/>
          <p:cNvSpPr>
            <a:spLocks noGrp="1"/>
          </p:cNvSpPr>
          <p:nvPr>
            <p:ph type="subTitle" idx="1"/>
          </p:nvPr>
        </p:nvSpPr>
        <p:spPr>
          <a:xfrm>
            <a:off x="0" y="3644309"/>
            <a:ext cx="9144000" cy="1752600"/>
          </a:xfrm>
        </p:spPr>
        <p:txBody>
          <a:bodyPr>
            <a:normAutofit/>
          </a:bodyPr>
          <a:lstStyle/>
          <a:p>
            <a:r>
              <a:rPr lang="en-US" sz="2800" dirty="0" smtClean="0">
                <a:latin typeface="Abadi MT Condensed Extra Bold"/>
                <a:cs typeface="Abadi MT Condensed Extra Bold"/>
              </a:rPr>
              <a:t>-in their </a:t>
            </a:r>
            <a:r>
              <a:rPr lang="en-US" sz="2800" dirty="0" smtClean="0">
                <a:solidFill>
                  <a:srgbClr val="FF0000"/>
                </a:solidFill>
                <a:latin typeface="Abadi MT Condensed Extra Bold"/>
                <a:cs typeface="Abadi MT Condensed Extra Bold"/>
              </a:rPr>
              <a:t>response</a:t>
            </a:r>
            <a:r>
              <a:rPr lang="en-US" sz="2800" dirty="0" smtClean="0">
                <a:latin typeface="Abadi MT Condensed Extra Bold"/>
                <a:cs typeface="Abadi MT Condensed Extra Bold"/>
              </a:rPr>
              <a:t> to an imposed hurricane wind field above-</a:t>
            </a:r>
          </a:p>
        </p:txBody>
      </p:sp>
    </p:spTree>
    <p:extLst>
      <p:ext uri="{BB962C8B-B14F-4D97-AF65-F5344CB8AC3E}">
        <p14:creationId xmlns:p14="http://schemas.microsoft.com/office/powerpoint/2010/main" val="164246827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655349" y="6488668"/>
            <a:ext cx="4615341" cy="369332"/>
          </a:xfrm>
          <a:prstGeom prst="rect">
            <a:avLst/>
          </a:prstGeom>
        </p:spPr>
        <p:txBody>
          <a:bodyPr wrap="none">
            <a:spAutoFit/>
          </a:bodyPr>
          <a:lstStyle/>
          <a:p>
            <a:r>
              <a:rPr lang="pt-BR" dirty="0">
                <a:latin typeface="Abadi MT Condensed Extra Bold"/>
                <a:cs typeface="Abadi MT Condensed Extra Bold"/>
              </a:rPr>
              <a:t>Shapiro (1983</a:t>
            </a:r>
            <a:r>
              <a:rPr lang="pt-BR" dirty="0" smtClean="0">
                <a:latin typeface="Abadi MT Condensed Extra Bold"/>
                <a:cs typeface="Abadi MT Condensed Extra Bold"/>
              </a:rPr>
              <a:t>), Abarca </a:t>
            </a:r>
            <a:r>
              <a:rPr lang="pt-BR" dirty="0" err="1" smtClean="0">
                <a:latin typeface="Abadi MT Condensed Extra Bold"/>
                <a:cs typeface="Abadi MT Condensed Extra Bold"/>
              </a:rPr>
              <a:t>and</a:t>
            </a:r>
            <a:r>
              <a:rPr lang="pt-BR" dirty="0" smtClean="0">
                <a:latin typeface="Abadi MT Condensed Extra Bold"/>
                <a:cs typeface="Abadi MT Condensed Extra Bold"/>
              </a:rPr>
              <a:t> Montgomery (2013)</a:t>
            </a:r>
            <a:endParaRPr lang="en-US" dirty="0">
              <a:latin typeface="Abadi MT Condensed Extra Bold"/>
              <a:cs typeface="Abadi MT Condensed Extra Bold"/>
            </a:endParaRPr>
          </a:p>
        </p:txBody>
      </p:sp>
      <p:sp>
        <p:nvSpPr>
          <p:cNvPr id="11" name="TextBox 9"/>
          <p:cNvSpPr txBox="1">
            <a:spLocks noChangeArrowheads="1"/>
          </p:cNvSpPr>
          <p:nvPr/>
        </p:nvSpPr>
        <p:spPr bwMode="auto">
          <a:xfrm>
            <a:off x="492148" y="2720281"/>
            <a:ext cx="5051383"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600">
                <a:solidFill>
                  <a:schemeClr val="tx1"/>
                </a:solidFill>
                <a:latin typeface="Arial" charset="0"/>
                <a:ea typeface="ＭＳ Ｐゴシック" charset="0"/>
                <a:cs typeface="ＭＳ Ｐゴシック" charset="0"/>
              </a:defRPr>
            </a:lvl1pPr>
            <a:lvl2pPr marL="742950" indent="-285750" eaLnBrk="0" hangingPunct="0">
              <a:defRPr sz="8600">
                <a:solidFill>
                  <a:schemeClr val="tx1"/>
                </a:solidFill>
                <a:latin typeface="Arial" charset="0"/>
                <a:ea typeface="ＭＳ Ｐゴシック" charset="0"/>
              </a:defRPr>
            </a:lvl2pPr>
            <a:lvl3pPr marL="1143000" indent="-228600" eaLnBrk="0" hangingPunct="0">
              <a:defRPr sz="8600">
                <a:solidFill>
                  <a:schemeClr val="tx1"/>
                </a:solidFill>
                <a:latin typeface="Arial" charset="0"/>
                <a:ea typeface="ＭＳ Ｐゴシック" charset="0"/>
              </a:defRPr>
            </a:lvl3pPr>
            <a:lvl4pPr marL="1600200" indent="-228600" eaLnBrk="0" hangingPunct="0">
              <a:defRPr sz="8600">
                <a:solidFill>
                  <a:schemeClr val="tx1"/>
                </a:solidFill>
                <a:latin typeface="Arial" charset="0"/>
                <a:ea typeface="ＭＳ Ｐゴシック" charset="0"/>
              </a:defRPr>
            </a:lvl4pPr>
            <a:lvl5pPr marL="2057400" indent="-228600" eaLnBrk="0" hangingPunct="0">
              <a:defRPr sz="8600">
                <a:solidFill>
                  <a:schemeClr val="tx1"/>
                </a:solidFill>
                <a:latin typeface="Arial" charset="0"/>
                <a:ea typeface="ＭＳ Ｐゴシック" charset="0"/>
              </a:defRPr>
            </a:lvl5pPr>
            <a:lvl6pPr marL="2514600" indent="-228600" defTabSz="2192338" eaLnBrk="0" fontAlgn="base" hangingPunct="0">
              <a:spcBef>
                <a:spcPct val="0"/>
              </a:spcBef>
              <a:spcAft>
                <a:spcPct val="0"/>
              </a:spcAft>
              <a:defRPr sz="8600">
                <a:solidFill>
                  <a:schemeClr val="tx1"/>
                </a:solidFill>
                <a:latin typeface="Arial" charset="0"/>
                <a:ea typeface="ＭＳ Ｐゴシック" charset="0"/>
              </a:defRPr>
            </a:lvl6pPr>
            <a:lvl7pPr marL="2971800" indent="-228600" defTabSz="2192338" eaLnBrk="0" fontAlgn="base" hangingPunct="0">
              <a:spcBef>
                <a:spcPct val="0"/>
              </a:spcBef>
              <a:spcAft>
                <a:spcPct val="0"/>
              </a:spcAft>
              <a:defRPr sz="8600">
                <a:solidFill>
                  <a:schemeClr val="tx1"/>
                </a:solidFill>
                <a:latin typeface="Arial" charset="0"/>
                <a:ea typeface="ＭＳ Ｐゴシック" charset="0"/>
              </a:defRPr>
            </a:lvl7pPr>
            <a:lvl8pPr marL="3429000" indent="-228600" defTabSz="2192338" eaLnBrk="0" fontAlgn="base" hangingPunct="0">
              <a:spcBef>
                <a:spcPct val="0"/>
              </a:spcBef>
              <a:spcAft>
                <a:spcPct val="0"/>
              </a:spcAft>
              <a:defRPr sz="8600">
                <a:solidFill>
                  <a:schemeClr val="tx1"/>
                </a:solidFill>
                <a:latin typeface="Arial" charset="0"/>
                <a:ea typeface="ＭＳ Ｐゴシック" charset="0"/>
              </a:defRPr>
            </a:lvl8pPr>
            <a:lvl9pPr marL="3886200" indent="-228600" defTabSz="2192338" eaLnBrk="0" fontAlgn="base" hangingPunct="0">
              <a:spcBef>
                <a:spcPct val="0"/>
              </a:spcBef>
              <a:spcAft>
                <a:spcPct val="0"/>
              </a:spcAft>
              <a:defRPr sz="8600">
                <a:solidFill>
                  <a:schemeClr val="tx1"/>
                </a:solidFill>
                <a:latin typeface="Arial" charset="0"/>
                <a:ea typeface="ＭＳ Ｐゴシック" charset="0"/>
              </a:defRPr>
            </a:lvl9pPr>
          </a:lstStyle>
          <a:p>
            <a:pPr eaLnBrk="1" hangingPunct="1">
              <a:defRPr/>
            </a:pPr>
            <a:r>
              <a:rPr lang="en-US" sz="3200" b="1" dirty="0" smtClean="0">
                <a:solidFill>
                  <a:srgbClr val="A600A6"/>
                </a:solidFill>
                <a:latin typeface="Times New Roman"/>
                <a:cs typeface="Times New Roman"/>
              </a:rPr>
              <a:t>Model parameters</a:t>
            </a:r>
          </a:p>
          <a:p>
            <a:pPr marL="1200150" lvl="1" indent="-457200" eaLnBrk="1" hangingPunct="1">
              <a:buFont typeface="Arial"/>
              <a:buChar char="•"/>
              <a:defRPr/>
            </a:pPr>
            <a:r>
              <a:rPr lang="en-US" sz="3200" dirty="0">
                <a:solidFill>
                  <a:srgbClr val="A600A6"/>
                </a:solidFill>
                <a:latin typeface="Times New Roman"/>
                <a:cs typeface="Times New Roman"/>
              </a:rPr>
              <a:t>Eddy diffusivity </a:t>
            </a:r>
          </a:p>
          <a:p>
            <a:pPr lvl="2" indent="0" eaLnBrk="1" hangingPunct="1">
              <a:defRPr/>
            </a:pPr>
            <a:r>
              <a:rPr lang="en-US" sz="3200" i="1" dirty="0">
                <a:solidFill>
                  <a:srgbClr val="A600A6"/>
                </a:solidFill>
                <a:latin typeface="Times New Roman"/>
                <a:cs typeface="Times New Roman"/>
              </a:rPr>
              <a:t>K</a:t>
            </a:r>
            <a:r>
              <a:rPr lang="en-US" sz="3200" dirty="0">
                <a:solidFill>
                  <a:srgbClr val="A600A6"/>
                </a:solidFill>
                <a:latin typeface="Times New Roman"/>
                <a:cs typeface="Times New Roman"/>
              </a:rPr>
              <a:t>=1 × 10</a:t>
            </a:r>
            <a:r>
              <a:rPr lang="en-US" sz="3200" baseline="30000" dirty="0">
                <a:solidFill>
                  <a:srgbClr val="A600A6"/>
                </a:solidFill>
                <a:latin typeface="Times New Roman"/>
                <a:cs typeface="Times New Roman"/>
              </a:rPr>
              <a:t>4</a:t>
            </a:r>
            <a:r>
              <a:rPr lang="en-US" sz="3200" dirty="0">
                <a:solidFill>
                  <a:srgbClr val="A600A6"/>
                </a:solidFill>
                <a:latin typeface="Times New Roman"/>
                <a:cs typeface="Times New Roman"/>
              </a:rPr>
              <a:t> m</a:t>
            </a:r>
            <a:r>
              <a:rPr lang="en-US" sz="3200" baseline="30000" dirty="0">
                <a:solidFill>
                  <a:srgbClr val="A600A6"/>
                </a:solidFill>
                <a:latin typeface="Times New Roman"/>
                <a:cs typeface="Times New Roman"/>
              </a:rPr>
              <a:t>2</a:t>
            </a:r>
            <a:r>
              <a:rPr lang="en-US" sz="3200" dirty="0">
                <a:solidFill>
                  <a:srgbClr val="A600A6"/>
                </a:solidFill>
                <a:latin typeface="Times New Roman"/>
                <a:cs typeface="Times New Roman"/>
              </a:rPr>
              <a:t> s</a:t>
            </a:r>
            <a:r>
              <a:rPr lang="en-US" sz="3200" baseline="30000" dirty="0">
                <a:solidFill>
                  <a:srgbClr val="A600A6"/>
                </a:solidFill>
                <a:latin typeface="Times New Roman"/>
                <a:cs typeface="Times New Roman"/>
              </a:rPr>
              <a:t>-1</a:t>
            </a:r>
            <a:r>
              <a:rPr lang="en-US" sz="3200" dirty="0">
                <a:solidFill>
                  <a:srgbClr val="A600A6"/>
                </a:solidFill>
                <a:latin typeface="Times New Roman"/>
                <a:cs typeface="Times New Roman"/>
              </a:rPr>
              <a:t> </a:t>
            </a:r>
            <a:endParaRPr lang="en-US" sz="3200" dirty="0" smtClean="0">
              <a:solidFill>
                <a:srgbClr val="A600A6"/>
              </a:solidFill>
              <a:latin typeface="Times New Roman"/>
              <a:cs typeface="Times New Roman"/>
            </a:endParaRPr>
          </a:p>
          <a:p>
            <a:pPr marL="1314450" lvl="1" indent="-571500" eaLnBrk="1" hangingPunct="1">
              <a:buFont typeface="Arial"/>
              <a:buChar char="•"/>
              <a:defRPr/>
            </a:pPr>
            <a:r>
              <a:rPr lang="en-US" sz="3200" dirty="0" smtClean="0">
                <a:solidFill>
                  <a:srgbClr val="A600A6"/>
                </a:solidFill>
                <a:latin typeface="Times New Roman"/>
                <a:cs typeface="Times New Roman"/>
              </a:rPr>
              <a:t>Boundary layer depth</a:t>
            </a:r>
          </a:p>
          <a:p>
            <a:pPr lvl="1" indent="0" eaLnBrk="1" hangingPunct="1">
              <a:defRPr/>
            </a:pPr>
            <a:r>
              <a:rPr lang="en-US" sz="3200" i="1" dirty="0" smtClean="0">
                <a:solidFill>
                  <a:srgbClr val="A600A6"/>
                </a:solidFill>
                <a:latin typeface="Times New Roman"/>
                <a:cs typeface="Times New Roman"/>
              </a:rPr>
              <a:t>	h</a:t>
            </a:r>
            <a:r>
              <a:rPr lang="en-US" sz="3200" dirty="0" smtClean="0">
                <a:solidFill>
                  <a:srgbClr val="A600A6"/>
                </a:solidFill>
                <a:latin typeface="Times New Roman"/>
                <a:cs typeface="Times New Roman"/>
              </a:rPr>
              <a:t>=2 km</a:t>
            </a:r>
          </a:p>
          <a:p>
            <a:pPr marL="1200150" lvl="1" indent="-457200" eaLnBrk="1" hangingPunct="1">
              <a:buFont typeface="Arial"/>
              <a:buChar char="•"/>
              <a:defRPr/>
            </a:pPr>
            <a:r>
              <a:rPr lang="en-US" sz="3200" dirty="0" smtClean="0">
                <a:solidFill>
                  <a:srgbClr val="A600A6"/>
                </a:solidFill>
                <a:latin typeface="Times New Roman"/>
                <a:cs typeface="Times New Roman"/>
              </a:rPr>
              <a:t>Drag coefficient</a:t>
            </a:r>
          </a:p>
          <a:p>
            <a:pPr lvl="1" indent="0" eaLnBrk="1" hangingPunct="1">
              <a:defRPr/>
            </a:pPr>
            <a:r>
              <a:rPr lang="en-US" sz="3200" i="1" dirty="0" smtClean="0">
                <a:solidFill>
                  <a:srgbClr val="A600A6"/>
                </a:solidFill>
                <a:latin typeface="Times New Roman"/>
                <a:cs typeface="Times New Roman"/>
              </a:rPr>
              <a:t>	Cd…</a:t>
            </a:r>
          </a:p>
        </p:txBody>
      </p:sp>
      <p:sp>
        <p:nvSpPr>
          <p:cNvPr id="12" name="TextBox 11"/>
          <p:cNvSpPr txBox="1"/>
          <p:nvPr/>
        </p:nvSpPr>
        <p:spPr>
          <a:xfrm>
            <a:off x="7110194" y="2826127"/>
            <a:ext cx="1434507" cy="646331"/>
          </a:xfrm>
          <a:prstGeom prst="rect">
            <a:avLst/>
          </a:prstGeom>
          <a:noFill/>
        </p:spPr>
        <p:txBody>
          <a:bodyPr wrap="none" rtlCol="0">
            <a:spAutoFit/>
          </a:bodyPr>
          <a:lstStyle/>
          <a:p>
            <a:pPr algn="ctr"/>
            <a:r>
              <a:rPr lang="en-US" b="1" i="1" dirty="0" smtClean="0">
                <a:latin typeface="Times New Roman"/>
                <a:cs typeface="Times New Roman"/>
              </a:rPr>
              <a:t>u, radial</a:t>
            </a:r>
          </a:p>
          <a:p>
            <a:pPr algn="ctr"/>
            <a:r>
              <a:rPr lang="en-US" b="1" i="1" dirty="0" smtClean="0">
                <a:latin typeface="Times New Roman"/>
                <a:cs typeface="Times New Roman"/>
              </a:rPr>
              <a:t>v, tangential</a:t>
            </a:r>
          </a:p>
        </p:txBody>
      </p:sp>
      <p:sp>
        <p:nvSpPr>
          <p:cNvPr id="14" name="Oval 13"/>
          <p:cNvSpPr/>
          <p:nvPr/>
        </p:nvSpPr>
        <p:spPr>
          <a:xfrm>
            <a:off x="7684937" y="516671"/>
            <a:ext cx="1213829" cy="1079816"/>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1024772482"/>
              </p:ext>
            </p:extLst>
          </p:nvPr>
        </p:nvGraphicFramePr>
        <p:xfrm>
          <a:off x="751464" y="570564"/>
          <a:ext cx="7974403" cy="936591"/>
        </p:xfrm>
        <a:graphic>
          <a:graphicData uri="http://schemas.openxmlformats.org/presentationml/2006/ole">
            <mc:AlternateContent xmlns:mc="http://schemas.openxmlformats.org/markup-compatibility/2006">
              <mc:Choice xmlns:v="urn:schemas-microsoft-com:vml" Requires="v">
                <p:oleObj spid="_x0000_s1180" name="Equation" r:id="rId3" imgW="3784600" imgH="444500" progId="Equation.3">
                  <p:embed/>
                </p:oleObj>
              </mc:Choice>
              <mc:Fallback>
                <p:oleObj name="Equation" r:id="rId3" imgW="3784600" imgH="444500" progId="Equation.3">
                  <p:embed/>
                  <p:pic>
                    <p:nvPicPr>
                      <p:cNvPr id="0" name=""/>
                      <p:cNvPicPr/>
                      <p:nvPr/>
                    </p:nvPicPr>
                    <p:blipFill>
                      <a:blip r:embed="rId4"/>
                      <a:stretch>
                        <a:fillRect/>
                      </a:stretch>
                    </p:blipFill>
                    <p:spPr>
                      <a:xfrm>
                        <a:off x="751464" y="570564"/>
                        <a:ext cx="7974403" cy="936591"/>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431333017"/>
              </p:ext>
            </p:extLst>
          </p:nvPr>
        </p:nvGraphicFramePr>
        <p:xfrm>
          <a:off x="751464" y="1741347"/>
          <a:ext cx="7012744" cy="906591"/>
        </p:xfrm>
        <a:graphic>
          <a:graphicData uri="http://schemas.openxmlformats.org/presentationml/2006/ole">
            <mc:AlternateContent xmlns:mc="http://schemas.openxmlformats.org/markup-compatibility/2006">
              <mc:Choice xmlns:v="urn:schemas-microsoft-com:vml" Requires="v">
                <p:oleObj spid="_x0000_s1181" name="Equation" r:id="rId5" imgW="3340100" imgH="431800" progId="Equation.3">
                  <p:embed/>
                </p:oleObj>
              </mc:Choice>
              <mc:Fallback>
                <p:oleObj name="Equation" r:id="rId5" imgW="3340100" imgH="431800" progId="Equation.3">
                  <p:embed/>
                  <p:pic>
                    <p:nvPicPr>
                      <p:cNvPr id="0" name=""/>
                      <p:cNvPicPr/>
                      <p:nvPr/>
                    </p:nvPicPr>
                    <p:blipFill>
                      <a:blip r:embed="rId6"/>
                      <a:stretch>
                        <a:fillRect/>
                      </a:stretch>
                    </p:blipFill>
                    <p:spPr>
                      <a:xfrm>
                        <a:off x="751464" y="1741347"/>
                        <a:ext cx="7012744" cy="906591"/>
                      </a:xfrm>
                      <a:prstGeom prst="rect">
                        <a:avLst/>
                      </a:prstGeom>
                    </p:spPr>
                  </p:pic>
                </p:oleObj>
              </mc:Fallback>
            </mc:AlternateContent>
          </a:graphicData>
        </a:graphic>
      </p:graphicFrame>
    </p:spTree>
    <p:extLst>
      <p:ext uri="{BB962C8B-B14F-4D97-AF65-F5344CB8AC3E}">
        <p14:creationId xmlns:p14="http://schemas.microsoft.com/office/powerpoint/2010/main" val="14622068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67"/>
          <p:cNvGrpSpPr>
            <a:grpSpLocks/>
          </p:cNvGrpSpPr>
          <p:nvPr/>
        </p:nvGrpSpPr>
        <p:grpSpPr bwMode="auto">
          <a:xfrm>
            <a:off x="442125" y="900150"/>
            <a:ext cx="7922346" cy="2777739"/>
            <a:chOff x="29247256" y="13955380"/>
            <a:chExt cx="7922347" cy="2777695"/>
          </a:xfrm>
        </p:grpSpPr>
        <p:grpSp>
          <p:nvGrpSpPr>
            <p:cNvPr id="8" name="Group 65"/>
            <p:cNvGrpSpPr>
              <a:grpSpLocks/>
            </p:cNvGrpSpPr>
            <p:nvPr/>
          </p:nvGrpSpPr>
          <p:grpSpPr bwMode="auto">
            <a:xfrm>
              <a:off x="29247256" y="13955380"/>
              <a:ext cx="4129234" cy="2777695"/>
              <a:chOff x="29423458" y="14310191"/>
              <a:chExt cx="4129234" cy="2777695"/>
            </a:xfrm>
          </p:grpSpPr>
          <p:pic>
            <p:nvPicPr>
              <p:cNvPr id="11" name="Picture 26" descr="Screen Shot 2012-11-28 at 2.12.17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68018" y="14310191"/>
                <a:ext cx="3684674" cy="2428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28"/>
              <p:cNvSpPr txBox="1">
                <a:spLocks noChangeArrowheads="1"/>
              </p:cNvSpPr>
              <p:nvPr/>
            </p:nvSpPr>
            <p:spPr bwMode="auto">
              <a:xfrm>
                <a:off x="30694567" y="16687776"/>
                <a:ext cx="26317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600">
                    <a:solidFill>
                      <a:schemeClr val="tx1"/>
                    </a:solidFill>
                    <a:latin typeface="Arial" charset="0"/>
                    <a:ea typeface="ＭＳ Ｐゴシック" charset="0"/>
                    <a:cs typeface="ＭＳ Ｐゴシック" charset="0"/>
                  </a:defRPr>
                </a:lvl1pPr>
                <a:lvl2pPr marL="742950" indent="-285750" eaLnBrk="0" hangingPunct="0">
                  <a:defRPr sz="8600">
                    <a:solidFill>
                      <a:schemeClr val="tx1"/>
                    </a:solidFill>
                    <a:latin typeface="Arial" charset="0"/>
                    <a:ea typeface="ＭＳ Ｐゴシック" charset="0"/>
                  </a:defRPr>
                </a:lvl2pPr>
                <a:lvl3pPr marL="1143000" indent="-228600" eaLnBrk="0" hangingPunct="0">
                  <a:defRPr sz="8600">
                    <a:solidFill>
                      <a:schemeClr val="tx1"/>
                    </a:solidFill>
                    <a:latin typeface="Arial" charset="0"/>
                    <a:ea typeface="ＭＳ Ｐゴシック" charset="0"/>
                  </a:defRPr>
                </a:lvl3pPr>
                <a:lvl4pPr marL="1600200" indent="-228600" eaLnBrk="0" hangingPunct="0">
                  <a:defRPr sz="8600">
                    <a:solidFill>
                      <a:schemeClr val="tx1"/>
                    </a:solidFill>
                    <a:latin typeface="Arial" charset="0"/>
                    <a:ea typeface="ＭＳ Ｐゴシック" charset="0"/>
                  </a:defRPr>
                </a:lvl4pPr>
                <a:lvl5pPr marL="2057400" indent="-228600" eaLnBrk="0" hangingPunct="0">
                  <a:defRPr sz="8600">
                    <a:solidFill>
                      <a:schemeClr val="tx1"/>
                    </a:solidFill>
                    <a:latin typeface="Arial" charset="0"/>
                    <a:ea typeface="ＭＳ Ｐゴシック" charset="0"/>
                  </a:defRPr>
                </a:lvl5pPr>
                <a:lvl6pPr marL="2514600" indent="-228600" defTabSz="2192338" eaLnBrk="0" fontAlgn="base" hangingPunct="0">
                  <a:spcBef>
                    <a:spcPct val="0"/>
                  </a:spcBef>
                  <a:spcAft>
                    <a:spcPct val="0"/>
                  </a:spcAft>
                  <a:defRPr sz="8600">
                    <a:solidFill>
                      <a:schemeClr val="tx1"/>
                    </a:solidFill>
                    <a:latin typeface="Arial" charset="0"/>
                    <a:ea typeface="ＭＳ Ｐゴシック" charset="0"/>
                  </a:defRPr>
                </a:lvl6pPr>
                <a:lvl7pPr marL="2971800" indent="-228600" defTabSz="2192338" eaLnBrk="0" fontAlgn="base" hangingPunct="0">
                  <a:spcBef>
                    <a:spcPct val="0"/>
                  </a:spcBef>
                  <a:spcAft>
                    <a:spcPct val="0"/>
                  </a:spcAft>
                  <a:defRPr sz="8600">
                    <a:solidFill>
                      <a:schemeClr val="tx1"/>
                    </a:solidFill>
                    <a:latin typeface="Arial" charset="0"/>
                    <a:ea typeface="ＭＳ Ｐゴシック" charset="0"/>
                  </a:defRPr>
                </a:lvl7pPr>
                <a:lvl8pPr marL="3429000" indent="-228600" defTabSz="2192338" eaLnBrk="0" fontAlgn="base" hangingPunct="0">
                  <a:spcBef>
                    <a:spcPct val="0"/>
                  </a:spcBef>
                  <a:spcAft>
                    <a:spcPct val="0"/>
                  </a:spcAft>
                  <a:defRPr sz="8600">
                    <a:solidFill>
                      <a:schemeClr val="tx1"/>
                    </a:solidFill>
                    <a:latin typeface="Arial" charset="0"/>
                    <a:ea typeface="ＭＳ Ｐゴシック" charset="0"/>
                  </a:defRPr>
                </a:lvl8pPr>
                <a:lvl9pPr marL="3886200" indent="-228600" defTabSz="2192338" eaLnBrk="0" fontAlgn="base" hangingPunct="0">
                  <a:spcBef>
                    <a:spcPct val="0"/>
                  </a:spcBef>
                  <a:spcAft>
                    <a:spcPct val="0"/>
                  </a:spcAft>
                  <a:defRPr sz="8600">
                    <a:solidFill>
                      <a:schemeClr val="tx1"/>
                    </a:solidFill>
                    <a:latin typeface="Arial" charset="0"/>
                    <a:ea typeface="ＭＳ Ｐゴシック" charset="0"/>
                  </a:defRPr>
                </a:lvl9pPr>
              </a:lstStyle>
              <a:p>
                <a:pPr eaLnBrk="1" hangingPunct="1"/>
                <a:r>
                  <a:rPr lang="en-US" sz="2000">
                    <a:latin typeface="Times New Roman" charset="0"/>
                    <a:cs typeface="Times New Roman" charset="0"/>
                  </a:rPr>
                  <a:t>Wind magnitude [m s</a:t>
                </a:r>
                <a:r>
                  <a:rPr lang="en-US" sz="2000" baseline="30000">
                    <a:latin typeface="Times New Roman" charset="0"/>
                    <a:cs typeface="Times New Roman" charset="0"/>
                  </a:rPr>
                  <a:t>-1</a:t>
                </a:r>
                <a:r>
                  <a:rPr lang="en-US" sz="2000">
                    <a:latin typeface="Times New Roman" charset="0"/>
                    <a:cs typeface="Times New Roman" charset="0"/>
                  </a:rPr>
                  <a:t>]</a:t>
                </a:r>
              </a:p>
            </p:txBody>
          </p:sp>
          <p:sp>
            <p:nvSpPr>
              <p:cNvPr id="13" name="TextBox 114"/>
              <p:cNvSpPr txBox="1">
                <a:spLocks noChangeArrowheads="1"/>
              </p:cNvSpPr>
              <p:nvPr/>
            </p:nvSpPr>
            <p:spPr bwMode="auto">
              <a:xfrm rot="-5400000">
                <a:off x="28995656" y="15113744"/>
                <a:ext cx="12557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600">
                    <a:solidFill>
                      <a:schemeClr val="tx1"/>
                    </a:solidFill>
                    <a:latin typeface="Arial" charset="0"/>
                    <a:ea typeface="ＭＳ Ｐゴシック" charset="0"/>
                    <a:cs typeface="ＭＳ Ｐゴシック" charset="0"/>
                  </a:defRPr>
                </a:lvl1pPr>
                <a:lvl2pPr marL="742950" indent="-285750" eaLnBrk="0" hangingPunct="0">
                  <a:defRPr sz="8600">
                    <a:solidFill>
                      <a:schemeClr val="tx1"/>
                    </a:solidFill>
                    <a:latin typeface="Arial" charset="0"/>
                    <a:ea typeface="ＭＳ Ｐゴシック" charset="0"/>
                  </a:defRPr>
                </a:lvl2pPr>
                <a:lvl3pPr marL="1143000" indent="-228600" eaLnBrk="0" hangingPunct="0">
                  <a:defRPr sz="8600">
                    <a:solidFill>
                      <a:schemeClr val="tx1"/>
                    </a:solidFill>
                    <a:latin typeface="Arial" charset="0"/>
                    <a:ea typeface="ＭＳ Ｐゴシック" charset="0"/>
                  </a:defRPr>
                </a:lvl3pPr>
                <a:lvl4pPr marL="1600200" indent="-228600" eaLnBrk="0" hangingPunct="0">
                  <a:defRPr sz="8600">
                    <a:solidFill>
                      <a:schemeClr val="tx1"/>
                    </a:solidFill>
                    <a:latin typeface="Arial" charset="0"/>
                    <a:ea typeface="ＭＳ Ｐゴシック" charset="0"/>
                  </a:defRPr>
                </a:lvl4pPr>
                <a:lvl5pPr marL="2057400" indent="-228600" eaLnBrk="0" hangingPunct="0">
                  <a:defRPr sz="8600">
                    <a:solidFill>
                      <a:schemeClr val="tx1"/>
                    </a:solidFill>
                    <a:latin typeface="Arial" charset="0"/>
                    <a:ea typeface="ＭＳ Ｐゴシック" charset="0"/>
                  </a:defRPr>
                </a:lvl5pPr>
                <a:lvl6pPr marL="2514600" indent="-228600" defTabSz="2192338" eaLnBrk="0" fontAlgn="base" hangingPunct="0">
                  <a:spcBef>
                    <a:spcPct val="0"/>
                  </a:spcBef>
                  <a:spcAft>
                    <a:spcPct val="0"/>
                  </a:spcAft>
                  <a:defRPr sz="8600">
                    <a:solidFill>
                      <a:schemeClr val="tx1"/>
                    </a:solidFill>
                    <a:latin typeface="Arial" charset="0"/>
                    <a:ea typeface="ＭＳ Ｐゴシック" charset="0"/>
                  </a:defRPr>
                </a:lvl6pPr>
                <a:lvl7pPr marL="2971800" indent="-228600" defTabSz="2192338" eaLnBrk="0" fontAlgn="base" hangingPunct="0">
                  <a:spcBef>
                    <a:spcPct val="0"/>
                  </a:spcBef>
                  <a:spcAft>
                    <a:spcPct val="0"/>
                  </a:spcAft>
                  <a:defRPr sz="8600">
                    <a:solidFill>
                      <a:schemeClr val="tx1"/>
                    </a:solidFill>
                    <a:latin typeface="Arial" charset="0"/>
                    <a:ea typeface="ＭＳ Ｐゴシック" charset="0"/>
                  </a:defRPr>
                </a:lvl7pPr>
                <a:lvl8pPr marL="3429000" indent="-228600" defTabSz="2192338" eaLnBrk="0" fontAlgn="base" hangingPunct="0">
                  <a:spcBef>
                    <a:spcPct val="0"/>
                  </a:spcBef>
                  <a:spcAft>
                    <a:spcPct val="0"/>
                  </a:spcAft>
                  <a:defRPr sz="8600">
                    <a:solidFill>
                      <a:schemeClr val="tx1"/>
                    </a:solidFill>
                    <a:latin typeface="Arial" charset="0"/>
                    <a:ea typeface="ＭＳ Ｐゴシック" charset="0"/>
                  </a:defRPr>
                </a:lvl8pPr>
                <a:lvl9pPr marL="3886200" indent="-228600" defTabSz="2192338" eaLnBrk="0" fontAlgn="base" hangingPunct="0">
                  <a:spcBef>
                    <a:spcPct val="0"/>
                  </a:spcBef>
                  <a:spcAft>
                    <a:spcPct val="0"/>
                  </a:spcAft>
                  <a:defRPr sz="8600">
                    <a:solidFill>
                      <a:schemeClr val="tx1"/>
                    </a:solidFill>
                    <a:latin typeface="Arial" charset="0"/>
                    <a:ea typeface="ＭＳ Ｐゴシック" charset="0"/>
                  </a:defRPr>
                </a:lvl9pPr>
              </a:lstStyle>
              <a:p>
                <a:pPr eaLnBrk="1" hangingPunct="1"/>
                <a:r>
                  <a:rPr lang="en-US" sz="2000">
                    <a:latin typeface="Times New Roman" charset="0"/>
                    <a:cs typeface="Times New Roman" charset="0"/>
                  </a:rPr>
                  <a:t>C</a:t>
                </a:r>
                <a:r>
                  <a:rPr lang="en-US" sz="2000" baseline="-25000">
                    <a:latin typeface="Times New Roman" charset="0"/>
                    <a:cs typeface="Times New Roman" charset="0"/>
                  </a:rPr>
                  <a:t>D</a:t>
                </a:r>
                <a:r>
                  <a:rPr lang="en-US" sz="2000">
                    <a:latin typeface="Times New Roman" charset="0"/>
                    <a:cs typeface="Times New Roman" charset="0"/>
                  </a:rPr>
                  <a:t> X 10 </a:t>
                </a:r>
                <a:r>
                  <a:rPr lang="en-US" sz="2000" baseline="30000">
                    <a:latin typeface="Times New Roman" charset="0"/>
                    <a:cs typeface="Times New Roman" charset="0"/>
                  </a:rPr>
                  <a:t>-3</a:t>
                </a:r>
                <a:endParaRPr lang="en-US" sz="2000">
                  <a:latin typeface="Times New Roman" charset="0"/>
                  <a:cs typeface="Times New Roman" charset="0"/>
                </a:endParaRPr>
              </a:p>
            </p:txBody>
          </p:sp>
        </p:grpSp>
        <p:sp>
          <p:nvSpPr>
            <p:cNvPr id="9" name="Rectangle 63"/>
            <p:cNvSpPr>
              <a:spLocks noChangeArrowheads="1"/>
            </p:cNvSpPr>
            <p:nvPr/>
          </p:nvSpPr>
          <p:spPr bwMode="auto">
            <a:xfrm>
              <a:off x="32955048" y="14013511"/>
              <a:ext cx="414943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dirty="0">
                  <a:latin typeface="Times New Roman" charset="0"/>
                  <a:cs typeface="Times New Roman" charset="0"/>
                </a:rPr>
                <a:t>Roll (1965), </a:t>
              </a:r>
              <a:r>
                <a:rPr lang="el-GR" sz="1500" i="1" dirty="0">
                  <a:latin typeface="Times New Roman" charset="0"/>
                  <a:cs typeface="Times New Roman" charset="0"/>
                </a:rPr>
                <a:t>C</a:t>
              </a:r>
              <a:r>
                <a:rPr lang="el-GR" sz="1500" i="1" baseline="-25000" dirty="0">
                  <a:latin typeface="Times New Roman" charset="0"/>
                  <a:cs typeface="Times New Roman" charset="0"/>
                </a:rPr>
                <a:t>D</a:t>
              </a:r>
              <a:r>
                <a:rPr lang="el-GR" sz="1500" i="1" dirty="0">
                  <a:latin typeface="Times New Roman" charset="0"/>
                  <a:cs typeface="Times New Roman" charset="0"/>
                </a:rPr>
                <a:t>=(</a:t>
              </a:r>
              <a:r>
                <a:rPr lang="es-ES_tradnl" sz="1500" i="1" dirty="0">
                  <a:latin typeface="Times New Roman" charset="0"/>
                  <a:cs typeface="Times New Roman" charset="0"/>
                </a:rPr>
                <a:t>1.1</a:t>
              </a:r>
              <a:r>
                <a:rPr lang="el-GR" sz="1500" i="1" dirty="0">
                  <a:latin typeface="Times New Roman" charset="0"/>
                  <a:cs typeface="Times New Roman" charset="0"/>
                </a:rPr>
                <a:t>+</a:t>
              </a:r>
              <a:r>
                <a:rPr lang="es-ES_tradnl" sz="1500" i="1" dirty="0">
                  <a:latin typeface="Times New Roman" charset="0"/>
                  <a:cs typeface="Times New Roman" charset="0"/>
                </a:rPr>
                <a:t>0.04</a:t>
              </a:r>
              <a:r>
                <a:rPr lang="el-GR" sz="1500" i="1" dirty="0" smtClean="0">
                  <a:latin typeface="Times New Roman" charset="0"/>
                  <a:cs typeface="Times New Roman" charset="0"/>
                </a:rPr>
                <a:t>(u</a:t>
              </a:r>
              <a:r>
                <a:rPr lang="el-GR" sz="1500" i="1" baseline="30000" dirty="0" smtClean="0">
                  <a:latin typeface="Times New Roman" charset="0"/>
                  <a:cs typeface="Times New Roman" charset="0"/>
                </a:rPr>
                <a:t>2</a:t>
              </a:r>
              <a:r>
                <a:rPr lang="el-GR" sz="1500" i="1" dirty="0" smtClean="0">
                  <a:latin typeface="Times New Roman" charset="0"/>
                  <a:cs typeface="Times New Roman" charset="0"/>
                </a:rPr>
                <a:t>+v</a:t>
              </a:r>
              <a:r>
                <a:rPr lang="el-GR" sz="1500" i="1" baseline="30000" dirty="0" smtClean="0">
                  <a:latin typeface="Times New Roman" charset="0"/>
                  <a:cs typeface="Times New Roman" charset="0"/>
                </a:rPr>
                <a:t>2</a:t>
              </a:r>
              <a:r>
                <a:rPr lang="el-GR" sz="1500" i="1" dirty="0">
                  <a:latin typeface="Times New Roman" charset="0"/>
                  <a:cs typeface="Times New Roman" charset="0"/>
                </a:rPr>
                <a:t>)0.5) </a:t>
              </a:r>
              <a:r>
                <a:rPr lang="el-GR" sz="1500" dirty="0">
                  <a:latin typeface="Times New Roman" charset="0"/>
                  <a:cs typeface="Times New Roman" charset="0"/>
                </a:rPr>
                <a:t>× </a:t>
              </a:r>
              <a:r>
                <a:rPr lang="el-GR" sz="1500" i="1" dirty="0">
                  <a:latin typeface="Times New Roman" charset="0"/>
                  <a:cs typeface="Times New Roman" charset="0"/>
                </a:rPr>
                <a:t>10</a:t>
              </a:r>
              <a:r>
                <a:rPr lang="el-GR" sz="1500" i="1" baseline="30000" dirty="0">
                  <a:latin typeface="Times New Roman" charset="0"/>
                  <a:cs typeface="Times New Roman" charset="0"/>
                </a:rPr>
                <a:t>-3</a:t>
              </a:r>
              <a:endParaRPr lang="en-US" sz="1500" baseline="30000" dirty="0">
                <a:latin typeface="Times New Roman" charset="0"/>
                <a:cs typeface="Times New Roman" charset="0"/>
              </a:endParaRPr>
            </a:p>
          </p:txBody>
        </p:sp>
        <p:sp>
          <p:nvSpPr>
            <p:cNvPr id="10" name="Rectangle 118"/>
            <p:cNvSpPr>
              <a:spLocks noChangeArrowheads="1"/>
            </p:cNvSpPr>
            <p:nvPr/>
          </p:nvSpPr>
          <p:spPr bwMode="auto">
            <a:xfrm>
              <a:off x="31184226" y="15425262"/>
              <a:ext cx="5985377" cy="3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500" dirty="0">
                  <a:latin typeface="Times New Roman" charset="0"/>
                  <a:cs typeface="Times New Roman" charset="0"/>
                </a:rPr>
                <a:t>Thomsen et al. (2012</a:t>
              </a:r>
              <a:r>
                <a:rPr lang="en-US" sz="1500" dirty="0" smtClean="0">
                  <a:latin typeface="Times New Roman" charset="0"/>
                  <a:cs typeface="Times New Roman" charset="0"/>
                </a:rPr>
                <a:t>)*, </a:t>
              </a:r>
              <a:r>
                <a:rPr lang="el-GR" sz="1500" i="1" dirty="0">
                  <a:latin typeface="Times New Roman" charset="0"/>
                  <a:cs typeface="Times New Roman" charset="0"/>
                </a:rPr>
                <a:t>C</a:t>
              </a:r>
              <a:r>
                <a:rPr lang="el-GR" sz="1500" i="1" baseline="-25000" dirty="0">
                  <a:latin typeface="Times New Roman" charset="0"/>
                  <a:cs typeface="Times New Roman" charset="0"/>
                </a:rPr>
                <a:t>D</a:t>
              </a:r>
              <a:r>
                <a:rPr lang="el-GR" sz="1500" i="1" dirty="0">
                  <a:latin typeface="Times New Roman" charset="0"/>
                  <a:cs typeface="Times New Roman" charset="0"/>
                </a:rPr>
                <a:t>=</a:t>
              </a:r>
              <a:r>
                <a:rPr lang="es-ES_tradnl" sz="1500" i="1" dirty="0">
                  <a:latin typeface="Times New Roman" charset="0"/>
                  <a:cs typeface="Times New Roman" charset="0"/>
                </a:rPr>
                <a:t>0.7 </a:t>
              </a:r>
              <a:r>
                <a:rPr lang="el-GR" sz="1500" dirty="0">
                  <a:latin typeface="Times New Roman" charset="0"/>
                  <a:cs typeface="Times New Roman" charset="0"/>
                </a:rPr>
                <a:t>× </a:t>
              </a:r>
              <a:r>
                <a:rPr lang="el-GR" sz="1500" i="1" dirty="0">
                  <a:latin typeface="Times New Roman" charset="0"/>
                  <a:cs typeface="Times New Roman" charset="0"/>
                </a:rPr>
                <a:t>10</a:t>
              </a:r>
              <a:r>
                <a:rPr lang="el-GR" sz="1500" i="1" baseline="30000" dirty="0">
                  <a:latin typeface="Times New Roman" charset="0"/>
                  <a:cs typeface="Times New Roman" charset="0"/>
                </a:rPr>
                <a:t>-3</a:t>
              </a:r>
              <a:r>
                <a:rPr lang="en-US" sz="1500" baseline="30000" dirty="0">
                  <a:latin typeface="Times New Roman" charset="0"/>
                  <a:cs typeface="Times New Roman" charset="0"/>
                </a:rPr>
                <a:t> </a:t>
              </a:r>
              <a:r>
                <a:rPr lang="el-GR" sz="1500" i="1" dirty="0">
                  <a:latin typeface="Times New Roman" charset="0"/>
                  <a:cs typeface="Times New Roman" charset="0"/>
                </a:rPr>
                <a:t>+</a:t>
              </a:r>
              <a:r>
                <a:rPr lang="es-ES_tradnl" sz="1500" i="1" dirty="0">
                  <a:latin typeface="Times New Roman" charset="0"/>
                  <a:cs typeface="Times New Roman" charset="0"/>
                </a:rPr>
                <a:t>1.4 </a:t>
              </a:r>
              <a:r>
                <a:rPr lang="el-GR" sz="1500" dirty="0">
                  <a:latin typeface="Times New Roman" charset="0"/>
                  <a:cs typeface="Times New Roman" charset="0"/>
                </a:rPr>
                <a:t>× </a:t>
              </a:r>
              <a:r>
                <a:rPr lang="el-GR" sz="1500" i="1" dirty="0">
                  <a:latin typeface="Times New Roman" charset="0"/>
                  <a:cs typeface="Times New Roman" charset="0"/>
                </a:rPr>
                <a:t>10</a:t>
              </a:r>
              <a:r>
                <a:rPr lang="el-GR" sz="1500" i="1" baseline="30000" dirty="0">
                  <a:latin typeface="Times New Roman" charset="0"/>
                  <a:cs typeface="Times New Roman" charset="0"/>
                </a:rPr>
                <a:t>-3</a:t>
              </a:r>
              <a:r>
                <a:rPr lang="el-GR" sz="1500" i="1" dirty="0">
                  <a:latin typeface="Times New Roman" charset="0"/>
                  <a:cs typeface="Times New Roman" charset="0"/>
                </a:rPr>
                <a:t>(</a:t>
              </a:r>
              <a:r>
                <a:rPr lang="es-ES_tradnl" sz="1500" i="1" dirty="0">
                  <a:latin typeface="Times New Roman" charset="0"/>
                  <a:cs typeface="Times New Roman" charset="0"/>
                </a:rPr>
                <a:t>1-exp(-0.055 </a:t>
              </a:r>
              <a:r>
                <a:rPr lang="el-GR" sz="1500" i="1" dirty="0" smtClean="0">
                  <a:latin typeface="Times New Roman" charset="0"/>
                  <a:cs typeface="Times New Roman" charset="0"/>
                </a:rPr>
                <a:t>u</a:t>
              </a:r>
              <a:r>
                <a:rPr lang="el-GR" sz="1500" i="1" baseline="30000" dirty="0" smtClean="0">
                  <a:latin typeface="Times New Roman" charset="0"/>
                  <a:cs typeface="Times New Roman" charset="0"/>
                </a:rPr>
                <a:t>2</a:t>
              </a:r>
              <a:r>
                <a:rPr lang="el-GR" sz="1500" i="1" dirty="0" smtClean="0">
                  <a:latin typeface="Times New Roman" charset="0"/>
                  <a:cs typeface="Times New Roman" charset="0"/>
                </a:rPr>
                <a:t>+v</a:t>
              </a:r>
              <a:r>
                <a:rPr lang="el-GR" sz="1500" i="1" baseline="30000" dirty="0" smtClean="0">
                  <a:latin typeface="Times New Roman" charset="0"/>
                  <a:cs typeface="Times New Roman" charset="0"/>
                </a:rPr>
                <a:t>2</a:t>
              </a:r>
              <a:r>
                <a:rPr lang="el-GR" sz="1500" i="1" dirty="0">
                  <a:latin typeface="Times New Roman" charset="0"/>
                  <a:cs typeface="Times New Roman" charset="0"/>
                </a:rPr>
                <a:t>)0.5)</a:t>
              </a:r>
              <a:endParaRPr lang="en-US" sz="1500" baseline="30000" dirty="0">
                <a:latin typeface="Times New Roman" charset="0"/>
                <a:cs typeface="Times New Roman" charset="0"/>
              </a:endParaRPr>
            </a:p>
          </p:txBody>
        </p:sp>
      </p:grpSp>
      <p:sp>
        <p:nvSpPr>
          <p:cNvPr id="6" name="TextBox 66"/>
          <p:cNvSpPr txBox="1">
            <a:spLocks noChangeArrowheads="1"/>
          </p:cNvSpPr>
          <p:nvPr/>
        </p:nvSpPr>
        <p:spPr bwMode="auto">
          <a:xfrm>
            <a:off x="646835" y="4108673"/>
            <a:ext cx="8088831" cy="1015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600">
                <a:solidFill>
                  <a:schemeClr val="tx1"/>
                </a:solidFill>
                <a:latin typeface="Arial" charset="0"/>
                <a:ea typeface="ＭＳ Ｐゴシック" charset="0"/>
                <a:cs typeface="ＭＳ Ｐゴシック" charset="0"/>
              </a:defRPr>
            </a:lvl1pPr>
            <a:lvl2pPr marL="742950" indent="-285750" eaLnBrk="0" hangingPunct="0">
              <a:defRPr sz="8600">
                <a:solidFill>
                  <a:schemeClr val="tx1"/>
                </a:solidFill>
                <a:latin typeface="Arial" charset="0"/>
                <a:ea typeface="ＭＳ Ｐゴシック" charset="0"/>
              </a:defRPr>
            </a:lvl2pPr>
            <a:lvl3pPr marL="1143000" indent="-228600" eaLnBrk="0" hangingPunct="0">
              <a:defRPr sz="8600">
                <a:solidFill>
                  <a:schemeClr val="tx1"/>
                </a:solidFill>
                <a:latin typeface="Arial" charset="0"/>
                <a:ea typeface="ＭＳ Ｐゴシック" charset="0"/>
              </a:defRPr>
            </a:lvl3pPr>
            <a:lvl4pPr marL="1600200" indent="-228600" eaLnBrk="0" hangingPunct="0">
              <a:defRPr sz="8600">
                <a:solidFill>
                  <a:schemeClr val="tx1"/>
                </a:solidFill>
                <a:latin typeface="Arial" charset="0"/>
                <a:ea typeface="ＭＳ Ｐゴシック" charset="0"/>
              </a:defRPr>
            </a:lvl4pPr>
            <a:lvl5pPr marL="2057400" indent="-228600" eaLnBrk="0" hangingPunct="0">
              <a:defRPr sz="8600">
                <a:solidFill>
                  <a:schemeClr val="tx1"/>
                </a:solidFill>
                <a:latin typeface="Arial" charset="0"/>
                <a:ea typeface="ＭＳ Ｐゴシック" charset="0"/>
              </a:defRPr>
            </a:lvl5pPr>
            <a:lvl6pPr marL="2514600" indent="-228600" defTabSz="2192338" eaLnBrk="0" fontAlgn="base" hangingPunct="0">
              <a:spcBef>
                <a:spcPct val="0"/>
              </a:spcBef>
              <a:spcAft>
                <a:spcPct val="0"/>
              </a:spcAft>
              <a:defRPr sz="8600">
                <a:solidFill>
                  <a:schemeClr val="tx1"/>
                </a:solidFill>
                <a:latin typeface="Arial" charset="0"/>
                <a:ea typeface="ＭＳ Ｐゴシック" charset="0"/>
              </a:defRPr>
            </a:lvl6pPr>
            <a:lvl7pPr marL="2971800" indent="-228600" defTabSz="2192338" eaLnBrk="0" fontAlgn="base" hangingPunct="0">
              <a:spcBef>
                <a:spcPct val="0"/>
              </a:spcBef>
              <a:spcAft>
                <a:spcPct val="0"/>
              </a:spcAft>
              <a:defRPr sz="8600">
                <a:solidFill>
                  <a:schemeClr val="tx1"/>
                </a:solidFill>
                <a:latin typeface="Arial" charset="0"/>
                <a:ea typeface="ＭＳ Ｐゴシック" charset="0"/>
              </a:defRPr>
            </a:lvl7pPr>
            <a:lvl8pPr marL="3429000" indent="-228600" defTabSz="2192338" eaLnBrk="0" fontAlgn="base" hangingPunct="0">
              <a:spcBef>
                <a:spcPct val="0"/>
              </a:spcBef>
              <a:spcAft>
                <a:spcPct val="0"/>
              </a:spcAft>
              <a:defRPr sz="8600">
                <a:solidFill>
                  <a:schemeClr val="tx1"/>
                </a:solidFill>
                <a:latin typeface="Arial" charset="0"/>
                <a:ea typeface="ＭＳ Ｐゴシック" charset="0"/>
              </a:defRPr>
            </a:lvl8pPr>
            <a:lvl9pPr marL="3886200" indent="-228600" defTabSz="2192338" eaLnBrk="0" fontAlgn="base" hangingPunct="0">
              <a:spcBef>
                <a:spcPct val="0"/>
              </a:spcBef>
              <a:spcAft>
                <a:spcPct val="0"/>
              </a:spcAft>
              <a:defRPr sz="8600">
                <a:solidFill>
                  <a:schemeClr val="tx1"/>
                </a:solidFill>
                <a:latin typeface="Arial" charset="0"/>
                <a:ea typeface="ＭＳ Ｐゴシック" charset="0"/>
              </a:defRPr>
            </a:lvl9pPr>
          </a:lstStyle>
          <a:p>
            <a:pPr eaLnBrk="1" hangingPunct="1"/>
            <a:r>
              <a:rPr lang="en-US" sz="3000" dirty="0">
                <a:solidFill>
                  <a:srgbClr val="B03EFF"/>
                </a:solidFill>
                <a:latin typeface="Abadi MT Condensed Extra Bold"/>
                <a:cs typeface="Abadi MT Condensed Extra Bold"/>
              </a:rPr>
              <a:t>Sensitivity experiments to the 3 model parameters render results consistent with those presented here</a:t>
            </a:r>
          </a:p>
        </p:txBody>
      </p:sp>
      <p:sp>
        <p:nvSpPr>
          <p:cNvPr id="14" name="TextBox 13"/>
          <p:cNvSpPr txBox="1"/>
          <p:nvPr/>
        </p:nvSpPr>
        <p:spPr>
          <a:xfrm>
            <a:off x="74154" y="6502178"/>
            <a:ext cx="9030512" cy="307777"/>
          </a:xfrm>
          <a:prstGeom prst="rect">
            <a:avLst/>
          </a:prstGeom>
          <a:noFill/>
        </p:spPr>
        <p:txBody>
          <a:bodyPr wrap="none" rtlCol="0">
            <a:spAutoFit/>
          </a:bodyPr>
          <a:lstStyle/>
          <a:p>
            <a:r>
              <a:rPr lang="en-US" sz="1400" dirty="0" smtClean="0">
                <a:latin typeface="Abadi MT Condensed Extra Bold"/>
                <a:cs typeface="Abadi MT Condensed Extra Bold"/>
              </a:rPr>
              <a:t>*After </a:t>
            </a:r>
            <a:r>
              <a:rPr lang="en-US" sz="1400" dirty="0">
                <a:latin typeface="Abadi MT Condensed Extra Bold"/>
                <a:cs typeface="Abadi MT Condensed Extra Bold"/>
              </a:rPr>
              <a:t>Bell et al. (</a:t>
            </a:r>
            <a:r>
              <a:rPr lang="en-US" sz="1400" dirty="0" smtClean="0">
                <a:latin typeface="Abadi MT Condensed Extra Bold"/>
                <a:cs typeface="Abadi MT Condensed Extra Bold"/>
              </a:rPr>
              <a:t>2012), based on CBLAST (Black </a:t>
            </a:r>
            <a:r>
              <a:rPr lang="en-US" sz="1400" i="1" dirty="0">
                <a:latin typeface="Abadi MT Condensed Extra Bold"/>
                <a:cs typeface="Abadi MT Condensed Extra Bold"/>
              </a:rPr>
              <a:t>et al., </a:t>
            </a:r>
            <a:r>
              <a:rPr lang="en-US" sz="1400" dirty="0">
                <a:latin typeface="Abadi MT Condensed Extra Bold"/>
                <a:cs typeface="Abadi MT Condensed Extra Bold"/>
              </a:rPr>
              <a:t>2007; </a:t>
            </a:r>
            <a:r>
              <a:rPr lang="en-US" sz="1400" dirty="0" err="1">
                <a:latin typeface="Abadi MT Condensed Extra Bold"/>
                <a:cs typeface="Abadi MT Condensed Extra Bold"/>
              </a:rPr>
              <a:t>Drennan</a:t>
            </a:r>
            <a:r>
              <a:rPr lang="en-US" sz="1400" dirty="0">
                <a:latin typeface="Abadi MT Condensed Extra Bold"/>
                <a:cs typeface="Abadi MT Condensed Extra Bold"/>
              </a:rPr>
              <a:t> </a:t>
            </a:r>
            <a:r>
              <a:rPr lang="en-US" sz="1400" i="1" dirty="0">
                <a:latin typeface="Abadi MT Condensed Extra Bold"/>
                <a:cs typeface="Abadi MT Condensed Extra Bold"/>
              </a:rPr>
              <a:t>et al., </a:t>
            </a:r>
            <a:r>
              <a:rPr lang="en-US" sz="1400" dirty="0">
                <a:latin typeface="Abadi MT Condensed Extra Bold"/>
                <a:cs typeface="Abadi MT Condensed Extra Bold"/>
              </a:rPr>
              <a:t>2007; French </a:t>
            </a:r>
            <a:r>
              <a:rPr lang="en-US" sz="1400" i="1" dirty="0">
                <a:latin typeface="Abadi MT Condensed Extra Bold"/>
                <a:cs typeface="Abadi MT Condensed Extra Bold"/>
              </a:rPr>
              <a:t>et al., </a:t>
            </a:r>
            <a:r>
              <a:rPr lang="en-US" sz="1400" dirty="0">
                <a:latin typeface="Abadi MT Condensed Extra Bold"/>
                <a:cs typeface="Abadi MT Condensed Extra Bold"/>
              </a:rPr>
              <a:t>2007; Zhang </a:t>
            </a:r>
            <a:r>
              <a:rPr lang="en-US" sz="1400" i="1" dirty="0">
                <a:latin typeface="Abadi MT Condensed Extra Bold"/>
                <a:cs typeface="Abadi MT Condensed Extra Bold"/>
              </a:rPr>
              <a:t>et al., </a:t>
            </a:r>
            <a:r>
              <a:rPr lang="en-US" sz="1400" dirty="0" smtClean="0">
                <a:latin typeface="Abadi MT Condensed Extra Bold"/>
                <a:cs typeface="Abadi MT Condensed Extra Bold"/>
              </a:rPr>
              <a:t>2008)</a:t>
            </a:r>
            <a:r>
              <a:rPr lang="en-US" sz="1400" dirty="0" smtClean="0">
                <a:effectLst/>
                <a:latin typeface="Abadi MT Condensed Extra Bold"/>
                <a:cs typeface="Abadi MT Condensed Extra Bold"/>
              </a:rPr>
              <a:t> </a:t>
            </a:r>
            <a:endParaRPr lang="en-US" sz="1400" dirty="0">
              <a:latin typeface="Abadi MT Condensed Extra Bold"/>
              <a:cs typeface="Abadi MT Condensed Extra Bold"/>
            </a:endParaRPr>
          </a:p>
        </p:txBody>
      </p:sp>
      <p:grpSp>
        <p:nvGrpSpPr>
          <p:cNvPr id="20" name="Group 19"/>
          <p:cNvGrpSpPr/>
          <p:nvPr/>
        </p:nvGrpSpPr>
        <p:grpSpPr>
          <a:xfrm>
            <a:off x="1227404" y="876728"/>
            <a:ext cx="7099530" cy="1256760"/>
            <a:chOff x="1199824" y="893543"/>
            <a:chExt cx="7099530" cy="1256760"/>
          </a:xfrm>
        </p:grpSpPr>
        <p:sp>
          <p:nvSpPr>
            <p:cNvPr id="17" name="Rectangle 16"/>
            <p:cNvSpPr/>
            <p:nvPr/>
          </p:nvSpPr>
          <p:spPr>
            <a:xfrm rot="20294614">
              <a:off x="1199824" y="2104584"/>
              <a:ext cx="2492508" cy="4571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rot="20294614" flipV="1">
              <a:off x="2228080" y="1195577"/>
              <a:ext cx="2492508" cy="60406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flipV="1">
              <a:off x="4345026" y="893543"/>
              <a:ext cx="3954328" cy="6040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274551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abBL-ForcingTM08Hr13-1512mInitCond.mo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388" y="501070"/>
            <a:ext cx="9144000" cy="5143500"/>
          </a:xfrm>
          <a:prstGeom prst="rect">
            <a:avLst/>
          </a:prstGeom>
        </p:spPr>
      </p:pic>
      <p:sp>
        <p:nvSpPr>
          <p:cNvPr id="6" name="TextBox 5"/>
          <p:cNvSpPr txBox="1"/>
          <p:nvPr/>
        </p:nvSpPr>
        <p:spPr>
          <a:xfrm>
            <a:off x="54056" y="6105024"/>
            <a:ext cx="9039284" cy="769441"/>
          </a:xfrm>
          <a:prstGeom prst="rect">
            <a:avLst/>
          </a:prstGeom>
          <a:noFill/>
        </p:spPr>
        <p:txBody>
          <a:bodyPr wrap="square" rtlCol="0">
            <a:spAutoFit/>
          </a:bodyPr>
          <a:lstStyle/>
          <a:p>
            <a:pPr algn="ctr"/>
            <a:r>
              <a:rPr lang="en-US" sz="2200" dirty="0">
                <a:latin typeface="Abadi MT Condensed Extra Bold"/>
                <a:cs typeface="Abadi MT Condensed Extra Bold"/>
              </a:rPr>
              <a:t>BL dynamics are capable of developing a secondary </a:t>
            </a:r>
            <a:r>
              <a:rPr lang="en-US" sz="2200" dirty="0" smtClean="0">
                <a:latin typeface="Abadi MT Condensed Extra Bold"/>
                <a:cs typeface="Abadi MT Condensed Extra Bold"/>
              </a:rPr>
              <a:t>tangential wind maximum, as </a:t>
            </a:r>
            <a:r>
              <a:rPr lang="en-US" sz="2200" dirty="0">
                <a:latin typeface="Abadi MT Condensed Extra Bold"/>
                <a:cs typeface="Abadi MT Condensed Extra Bold"/>
              </a:rPr>
              <a:t>a response to a forcing without </a:t>
            </a:r>
            <a:r>
              <a:rPr lang="en-US" sz="2200" dirty="0" smtClean="0">
                <a:latin typeface="Abadi MT Condensed Extra Bold"/>
                <a:cs typeface="Abadi MT Condensed Extra Bold"/>
              </a:rPr>
              <a:t>it</a:t>
            </a:r>
            <a:endParaRPr lang="en-US" sz="2200" dirty="0">
              <a:latin typeface="Abadi MT Condensed Extra Bold"/>
              <a:cs typeface="Abadi MT Condensed Extra Bold"/>
            </a:endParaRPr>
          </a:p>
        </p:txBody>
      </p:sp>
      <p:sp>
        <p:nvSpPr>
          <p:cNvPr id="2" name="Rectangle 1"/>
          <p:cNvSpPr/>
          <p:nvPr/>
        </p:nvSpPr>
        <p:spPr>
          <a:xfrm>
            <a:off x="-16499" y="400863"/>
            <a:ext cx="1808610" cy="53026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210778" y="460770"/>
            <a:ext cx="1933222" cy="53026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245409089"/>
              </p:ext>
            </p:extLst>
          </p:nvPr>
        </p:nvGraphicFramePr>
        <p:xfrm>
          <a:off x="918791" y="4268451"/>
          <a:ext cx="7974403" cy="936591"/>
        </p:xfrm>
        <a:graphic>
          <a:graphicData uri="http://schemas.openxmlformats.org/presentationml/2006/ole">
            <mc:AlternateContent xmlns:mc="http://schemas.openxmlformats.org/markup-compatibility/2006">
              <mc:Choice xmlns:v="urn:schemas-microsoft-com:vml" Requires="v">
                <p:oleObj spid="_x0000_s29852" name="Equation" r:id="rId7" imgW="3784600" imgH="444500" progId="Equation.3">
                  <p:embed/>
                </p:oleObj>
              </mc:Choice>
              <mc:Fallback>
                <p:oleObj name="Equation" r:id="rId7" imgW="3784600" imgH="444500" progId="Equation.3">
                  <p:embed/>
                  <p:pic>
                    <p:nvPicPr>
                      <p:cNvPr id="0" name=""/>
                      <p:cNvPicPr/>
                      <p:nvPr/>
                    </p:nvPicPr>
                    <p:blipFill>
                      <a:blip r:embed="rId8"/>
                      <a:stretch>
                        <a:fillRect/>
                      </a:stretch>
                    </p:blipFill>
                    <p:spPr>
                      <a:xfrm>
                        <a:off x="918791" y="4268451"/>
                        <a:ext cx="7974403" cy="936591"/>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856230375"/>
              </p:ext>
            </p:extLst>
          </p:nvPr>
        </p:nvGraphicFramePr>
        <p:xfrm>
          <a:off x="918791" y="5223994"/>
          <a:ext cx="7012744" cy="906591"/>
        </p:xfrm>
        <a:graphic>
          <a:graphicData uri="http://schemas.openxmlformats.org/presentationml/2006/ole">
            <mc:AlternateContent xmlns:mc="http://schemas.openxmlformats.org/markup-compatibility/2006">
              <mc:Choice xmlns:v="urn:schemas-microsoft-com:vml" Requires="v">
                <p:oleObj spid="_x0000_s29853" name="Equation" r:id="rId9" imgW="3340100" imgH="431800" progId="Equation.3">
                  <p:embed/>
                </p:oleObj>
              </mc:Choice>
              <mc:Fallback>
                <p:oleObj name="Equation" r:id="rId9" imgW="3340100" imgH="431800" progId="Equation.3">
                  <p:embed/>
                  <p:pic>
                    <p:nvPicPr>
                      <p:cNvPr id="0" name=""/>
                      <p:cNvPicPr/>
                      <p:nvPr/>
                    </p:nvPicPr>
                    <p:blipFill>
                      <a:blip r:embed="rId10"/>
                      <a:stretch>
                        <a:fillRect/>
                      </a:stretch>
                    </p:blipFill>
                    <p:spPr>
                      <a:xfrm>
                        <a:off x="918791" y="5223994"/>
                        <a:ext cx="7012744" cy="906591"/>
                      </a:xfrm>
                      <a:prstGeom prst="rect">
                        <a:avLst/>
                      </a:prstGeom>
                    </p:spPr>
                  </p:pic>
                </p:oleObj>
              </mc:Fallback>
            </mc:AlternateContent>
          </a:graphicData>
        </a:graphic>
      </p:graphicFrame>
      <p:sp>
        <p:nvSpPr>
          <p:cNvPr id="5" name="TextBox 4"/>
          <p:cNvSpPr txBox="1"/>
          <p:nvPr/>
        </p:nvSpPr>
        <p:spPr>
          <a:xfrm>
            <a:off x="918791" y="211597"/>
            <a:ext cx="7566344" cy="461665"/>
          </a:xfrm>
          <a:prstGeom prst="rect">
            <a:avLst/>
          </a:prstGeom>
          <a:noFill/>
        </p:spPr>
        <p:txBody>
          <a:bodyPr wrap="none" rtlCol="0">
            <a:spAutoFit/>
          </a:bodyPr>
          <a:lstStyle/>
          <a:p>
            <a:r>
              <a:rPr lang="en-US" sz="2400" dirty="0" smtClean="0">
                <a:latin typeface="Abadi MT Condensed Extra Bold"/>
                <a:cs typeface="Abadi MT Condensed Extra Bold"/>
              </a:rPr>
              <a:t>Initial condition RAMS’s integration, at hour 13 at h=1,512m</a:t>
            </a:r>
            <a:endParaRPr lang="en-US" sz="2400" dirty="0">
              <a:latin typeface="Abadi MT Condensed Extra Bold"/>
              <a:cs typeface="Abadi MT Condensed Extra Bold"/>
            </a:endParaRPr>
          </a:p>
        </p:txBody>
      </p:sp>
      <p:sp>
        <p:nvSpPr>
          <p:cNvPr id="11" name="Oval 10"/>
          <p:cNvSpPr/>
          <p:nvPr/>
        </p:nvSpPr>
        <p:spPr>
          <a:xfrm>
            <a:off x="7900217" y="4225403"/>
            <a:ext cx="1213829" cy="1079816"/>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07607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badi MT Condensed Extra Bold"/>
                <a:cs typeface="Abadi MT Condensed Extra Bold"/>
              </a:rPr>
              <a:t>Conclusions… 2</a:t>
            </a:r>
            <a:endParaRPr lang="en-US" dirty="0">
              <a:latin typeface="Abadi MT Condensed Extra Bold"/>
              <a:cs typeface="Abadi MT Condensed Extra Bold"/>
            </a:endParaRPr>
          </a:p>
        </p:txBody>
      </p:sp>
      <p:sp>
        <p:nvSpPr>
          <p:cNvPr id="4" name="Content Placeholder 2"/>
          <p:cNvSpPr>
            <a:spLocks noGrp="1"/>
          </p:cNvSpPr>
          <p:nvPr>
            <p:ph idx="1"/>
          </p:nvPr>
        </p:nvSpPr>
        <p:spPr>
          <a:xfrm>
            <a:off x="457200" y="1578504"/>
            <a:ext cx="8229600" cy="4525963"/>
          </a:xfrm>
        </p:spPr>
        <p:txBody>
          <a:bodyPr>
            <a:normAutofit/>
          </a:bodyPr>
          <a:lstStyle/>
          <a:p>
            <a:r>
              <a:rPr lang="en-US" dirty="0" smtClean="0">
                <a:latin typeface="Abadi MT Condensed Extra Bold" charset="0"/>
                <a:cs typeface="Abadi MT Condensed Extra Bold" charset="0"/>
              </a:rPr>
              <a:t>…Balanced </a:t>
            </a:r>
            <a:r>
              <a:rPr lang="en-US" dirty="0">
                <a:latin typeface="Abadi MT Condensed Extra Bold" charset="0"/>
                <a:cs typeface="Abadi MT Condensed Extra Bold" charset="0"/>
              </a:rPr>
              <a:t>dynamics alone, </a:t>
            </a:r>
            <a:r>
              <a:rPr lang="en-US" dirty="0" smtClean="0">
                <a:latin typeface="Abadi MT Condensed Extra Bold" charset="0"/>
                <a:cs typeface="Abadi MT Condensed Extra Bold" charset="0"/>
              </a:rPr>
              <a:t>(</a:t>
            </a:r>
            <a:r>
              <a:rPr lang="en-US" dirty="0">
                <a:latin typeface="Abadi MT Condensed Extra Bold" charset="0"/>
                <a:cs typeface="Abadi MT Condensed Extra Bold" charset="0"/>
              </a:rPr>
              <a:t>Shapiro &amp; </a:t>
            </a:r>
            <a:r>
              <a:rPr lang="en-US" dirty="0" err="1">
                <a:latin typeface="Abadi MT Condensed Extra Bold" charset="0"/>
                <a:cs typeface="Abadi MT Condensed Extra Bold" charset="0"/>
              </a:rPr>
              <a:t>Willougby</a:t>
            </a:r>
            <a:r>
              <a:rPr lang="en-US" dirty="0">
                <a:latin typeface="Abadi MT Condensed Extra Bold" charset="0"/>
                <a:cs typeface="Abadi MT Condensed Extra Bold" charset="0"/>
              </a:rPr>
              <a:t>, </a:t>
            </a:r>
            <a:r>
              <a:rPr lang="en-US" dirty="0" smtClean="0">
                <a:latin typeface="Abadi MT Condensed Extra Bold" charset="0"/>
                <a:cs typeface="Abadi MT Condensed Extra Bold" charset="0"/>
              </a:rPr>
              <a:t>1982) do </a:t>
            </a:r>
            <a:r>
              <a:rPr lang="en-US" dirty="0">
                <a:latin typeface="Abadi MT Condensed Extra Bold" charset="0"/>
                <a:cs typeface="Abadi MT Condensed Extra Bold" charset="0"/>
              </a:rPr>
              <a:t>not capture SEF spin up</a:t>
            </a:r>
          </a:p>
          <a:p>
            <a:pPr eaLnBrk="1" hangingPunct="1"/>
            <a:r>
              <a:rPr lang="en-US" dirty="0" smtClean="0">
                <a:latin typeface="Abadi MT Condensed Extra Bold" charset="0"/>
                <a:cs typeface="Abadi MT Condensed Extra Bold" charset="0"/>
              </a:rPr>
              <a:t>Boundary layer dynamics </a:t>
            </a:r>
            <a:r>
              <a:rPr lang="en-US" dirty="0" smtClean="0">
                <a:latin typeface="Abadi MT Condensed Extra Bold" charset="0"/>
                <a:cs typeface="Abadi MT Condensed Extra Bold" charset="0"/>
              </a:rPr>
              <a:t>*</a:t>
            </a:r>
            <a:r>
              <a:rPr lang="en-US" i="1" dirty="0" smtClean="0">
                <a:latin typeface="Abadi MT Condensed Extra Bold" charset="0"/>
                <a:cs typeface="Abadi MT Condensed Extra Bold" charset="0"/>
              </a:rPr>
              <a:t>alone*</a:t>
            </a:r>
            <a:r>
              <a:rPr lang="en-US" dirty="0" smtClean="0">
                <a:latin typeface="Abadi MT Condensed Extra Bold" charset="0"/>
                <a:cs typeface="Abadi MT Condensed Extra Bold" charset="0"/>
              </a:rPr>
              <a:t> </a:t>
            </a:r>
            <a:r>
              <a:rPr lang="en-US" dirty="0" smtClean="0">
                <a:latin typeface="Abadi MT Condensed Extra Bold" charset="0"/>
                <a:cs typeface="Abadi MT Condensed Extra Bold" charset="0"/>
              </a:rPr>
              <a:t>can generate secondary wind maxima</a:t>
            </a:r>
          </a:p>
          <a:p>
            <a:pPr lvl="1"/>
            <a:r>
              <a:rPr lang="en-US" dirty="0" smtClean="0">
                <a:latin typeface="Abadi MT Condensed Extra Bold" charset="0"/>
                <a:cs typeface="Abadi MT Condensed Extra Bold" charset="0"/>
              </a:rPr>
              <a:t>Quantitatively consistent with that of the mesoscale integration</a:t>
            </a:r>
          </a:p>
          <a:p>
            <a:pPr lvl="1"/>
            <a:r>
              <a:rPr lang="en-US" dirty="0" smtClean="0">
                <a:latin typeface="Abadi MT Condensed Extra Bold" charset="0"/>
                <a:cs typeface="Abadi MT Condensed Extra Bold" charset="0"/>
              </a:rPr>
              <a:t>Contracts </a:t>
            </a:r>
            <a:r>
              <a:rPr lang="en-US" dirty="0" smtClean="0">
                <a:latin typeface="Abadi MT Condensed Extra Bold" charset="0"/>
                <a:cs typeface="Abadi MT Condensed Extra Bold" charset="0"/>
              </a:rPr>
              <a:t>radially!</a:t>
            </a:r>
            <a:endParaRPr lang="en-US" dirty="0" smtClean="0">
              <a:latin typeface="Abadi MT Condensed Extra Bold" charset="0"/>
              <a:cs typeface="Abadi MT Condensed Extra Bold" charset="0"/>
            </a:endParaRPr>
          </a:p>
        </p:txBody>
      </p:sp>
    </p:spTree>
    <p:extLst>
      <p:ext uri="{BB962C8B-B14F-4D97-AF65-F5344CB8AC3E}">
        <p14:creationId xmlns:p14="http://schemas.microsoft.com/office/powerpoint/2010/main" val="234128503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8-08 at 3.52.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43303"/>
            <a:ext cx="9144000" cy="2409042"/>
          </a:xfrm>
          <a:prstGeom prst="rect">
            <a:avLst/>
          </a:prstGeom>
        </p:spPr>
      </p:pic>
      <p:sp>
        <p:nvSpPr>
          <p:cNvPr id="5" name="TextBox 4"/>
          <p:cNvSpPr txBox="1"/>
          <p:nvPr/>
        </p:nvSpPr>
        <p:spPr>
          <a:xfrm>
            <a:off x="3323862" y="317439"/>
            <a:ext cx="2300630" cy="553998"/>
          </a:xfrm>
          <a:prstGeom prst="rect">
            <a:avLst/>
          </a:prstGeom>
          <a:noFill/>
        </p:spPr>
        <p:txBody>
          <a:bodyPr wrap="none" rtlCol="0">
            <a:spAutoFit/>
          </a:bodyPr>
          <a:lstStyle/>
          <a:p>
            <a:r>
              <a:rPr lang="en-US" sz="3000" dirty="0" smtClean="0">
                <a:latin typeface="Abadi MT Condensed Extra Bold"/>
                <a:cs typeface="Abadi MT Condensed Extra Bold"/>
              </a:rPr>
              <a:t>RAMS/Slab-BL</a:t>
            </a:r>
            <a:endParaRPr lang="en-US" sz="3000" dirty="0">
              <a:latin typeface="Abadi MT Condensed Extra Bold"/>
              <a:cs typeface="Abadi MT Condensed Extra Bold"/>
            </a:endParaRPr>
          </a:p>
        </p:txBody>
      </p:sp>
      <p:sp>
        <p:nvSpPr>
          <p:cNvPr id="6" name="TextBox 5"/>
          <p:cNvSpPr txBox="1"/>
          <p:nvPr/>
        </p:nvSpPr>
        <p:spPr>
          <a:xfrm>
            <a:off x="621535" y="1544789"/>
            <a:ext cx="1660280" cy="369332"/>
          </a:xfrm>
          <a:prstGeom prst="rect">
            <a:avLst/>
          </a:prstGeom>
          <a:noFill/>
        </p:spPr>
        <p:txBody>
          <a:bodyPr wrap="none" rtlCol="0">
            <a:spAutoFit/>
          </a:bodyPr>
          <a:lstStyle/>
          <a:p>
            <a:r>
              <a:rPr lang="en-US" dirty="0" err="1" smtClean="0">
                <a:latin typeface="Abadi MT Condensed Extra Bold"/>
                <a:cs typeface="Abadi MT Condensed Extra Bold"/>
              </a:rPr>
              <a:t>Hr</a:t>
            </a:r>
            <a:r>
              <a:rPr lang="en-US" dirty="0" smtClean="0">
                <a:latin typeface="Abadi MT Condensed Extra Bold"/>
                <a:cs typeface="Abadi MT Condensed Extra Bold"/>
              </a:rPr>
              <a:t> 13/ </a:t>
            </a:r>
            <a:r>
              <a:rPr lang="en-US" dirty="0" err="1" smtClean="0">
                <a:latin typeface="Abadi MT Condensed Extra Bold"/>
                <a:cs typeface="Abadi MT Condensed Extra Bold"/>
              </a:rPr>
              <a:t>Init</a:t>
            </a:r>
            <a:r>
              <a:rPr lang="en-US" dirty="0" smtClean="0">
                <a:latin typeface="Abadi MT Condensed Extra Bold"/>
                <a:cs typeface="Abadi MT Condensed Extra Bold"/>
              </a:rPr>
              <a:t> </a:t>
            </a:r>
            <a:r>
              <a:rPr lang="en-US" dirty="0" err="1" smtClean="0">
                <a:latin typeface="Abadi MT Condensed Extra Bold"/>
                <a:cs typeface="Abadi MT Condensed Extra Bold"/>
              </a:rPr>
              <a:t>cond</a:t>
            </a:r>
            <a:endParaRPr lang="en-US" dirty="0">
              <a:latin typeface="Abadi MT Condensed Extra Bold"/>
              <a:cs typeface="Abadi MT Condensed Extra Bold"/>
            </a:endParaRPr>
          </a:p>
        </p:txBody>
      </p:sp>
      <p:sp>
        <p:nvSpPr>
          <p:cNvPr id="7" name="TextBox 6"/>
          <p:cNvSpPr txBox="1"/>
          <p:nvPr/>
        </p:nvSpPr>
        <p:spPr>
          <a:xfrm>
            <a:off x="3026606" y="1544789"/>
            <a:ext cx="1141471" cy="369332"/>
          </a:xfrm>
          <a:prstGeom prst="rect">
            <a:avLst/>
          </a:prstGeom>
          <a:noFill/>
        </p:spPr>
        <p:txBody>
          <a:bodyPr wrap="none" rtlCol="0">
            <a:spAutoFit/>
          </a:bodyPr>
          <a:lstStyle/>
          <a:p>
            <a:r>
              <a:rPr lang="en-US" dirty="0" err="1" smtClean="0">
                <a:latin typeface="Abadi MT Condensed Extra Bold"/>
                <a:cs typeface="Abadi MT Condensed Extra Bold"/>
              </a:rPr>
              <a:t>Hr</a:t>
            </a:r>
            <a:r>
              <a:rPr lang="en-US" dirty="0" smtClean="0">
                <a:latin typeface="Abadi MT Condensed Extra Bold"/>
                <a:cs typeface="Abadi MT Condensed Extra Bold"/>
              </a:rPr>
              <a:t> 18/</a:t>
            </a:r>
            <a:r>
              <a:rPr lang="en-US" dirty="0" err="1" smtClean="0">
                <a:latin typeface="Abadi MT Condensed Extra Bold"/>
                <a:cs typeface="Abadi MT Condensed Extra Bold"/>
              </a:rPr>
              <a:t>Hr</a:t>
            </a:r>
            <a:r>
              <a:rPr lang="en-US" dirty="0" smtClean="0">
                <a:latin typeface="Abadi MT Condensed Extra Bold"/>
                <a:cs typeface="Abadi MT Condensed Extra Bold"/>
              </a:rPr>
              <a:t> 5</a:t>
            </a:r>
            <a:endParaRPr lang="en-US" dirty="0">
              <a:latin typeface="Abadi MT Condensed Extra Bold"/>
              <a:cs typeface="Abadi MT Condensed Extra Bold"/>
            </a:endParaRPr>
          </a:p>
        </p:txBody>
      </p:sp>
      <p:sp>
        <p:nvSpPr>
          <p:cNvPr id="8" name="TextBox 7"/>
          <p:cNvSpPr txBox="1"/>
          <p:nvPr/>
        </p:nvSpPr>
        <p:spPr>
          <a:xfrm>
            <a:off x="5273309" y="1544789"/>
            <a:ext cx="1259254" cy="369332"/>
          </a:xfrm>
          <a:prstGeom prst="rect">
            <a:avLst/>
          </a:prstGeom>
          <a:noFill/>
        </p:spPr>
        <p:txBody>
          <a:bodyPr wrap="none" rtlCol="0">
            <a:spAutoFit/>
          </a:bodyPr>
          <a:lstStyle/>
          <a:p>
            <a:r>
              <a:rPr lang="en-US" dirty="0" err="1" smtClean="0">
                <a:latin typeface="Abadi MT Condensed Extra Bold"/>
                <a:cs typeface="Abadi MT Condensed Extra Bold"/>
              </a:rPr>
              <a:t>Hr</a:t>
            </a:r>
            <a:r>
              <a:rPr lang="en-US" dirty="0" smtClean="0">
                <a:latin typeface="Abadi MT Condensed Extra Bold"/>
                <a:cs typeface="Abadi MT Condensed Extra Bold"/>
              </a:rPr>
              <a:t> 23/</a:t>
            </a:r>
            <a:r>
              <a:rPr lang="en-US" dirty="0" err="1" smtClean="0">
                <a:latin typeface="Abadi MT Condensed Extra Bold"/>
                <a:cs typeface="Abadi MT Condensed Extra Bold"/>
              </a:rPr>
              <a:t>Hr</a:t>
            </a:r>
            <a:r>
              <a:rPr lang="en-US" dirty="0" smtClean="0">
                <a:latin typeface="Abadi MT Condensed Extra Bold"/>
                <a:cs typeface="Abadi MT Condensed Extra Bold"/>
              </a:rPr>
              <a:t> 10</a:t>
            </a:r>
            <a:endParaRPr lang="en-US" dirty="0">
              <a:latin typeface="Abadi MT Condensed Extra Bold"/>
              <a:cs typeface="Abadi MT Condensed Extra Bold"/>
            </a:endParaRPr>
          </a:p>
        </p:txBody>
      </p:sp>
      <p:sp>
        <p:nvSpPr>
          <p:cNvPr id="9" name="TextBox 8"/>
          <p:cNvSpPr txBox="1"/>
          <p:nvPr/>
        </p:nvSpPr>
        <p:spPr>
          <a:xfrm>
            <a:off x="6708731" y="6510623"/>
            <a:ext cx="2515658" cy="307777"/>
          </a:xfrm>
          <a:prstGeom prst="rect">
            <a:avLst/>
          </a:prstGeom>
          <a:noFill/>
        </p:spPr>
        <p:txBody>
          <a:bodyPr wrap="none" rtlCol="0">
            <a:spAutoFit/>
          </a:bodyPr>
          <a:lstStyle/>
          <a:p>
            <a:r>
              <a:rPr lang="en-US" sz="1400" dirty="0" smtClean="0">
                <a:latin typeface="Abadi MT Condensed Extra Bold"/>
                <a:cs typeface="Abadi MT Condensed Extra Bold"/>
              </a:rPr>
              <a:t>Abarca and Montgomery (2013a)</a:t>
            </a:r>
            <a:endParaRPr lang="en-US" sz="1400" dirty="0">
              <a:latin typeface="Abadi MT Condensed Extra Bold"/>
              <a:cs typeface="Abadi MT Condensed Extra Bold"/>
            </a:endParaRPr>
          </a:p>
        </p:txBody>
      </p:sp>
      <p:sp>
        <p:nvSpPr>
          <p:cNvPr id="10" name="TextBox 9"/>
          <p:cNvSpPr txBox="1"/>
          <p:nvPr/>
        </p:nvSpPr>
        <p:spPr>
          <a:xfrm>
            <a:off x="364818" y="4742000"/>
            <a:ext cx="8596374" cy="1200328"/>
          </a:xfrm>
          <a:prstGeom prst="rect">
            <a:avLst/>
          </a:prstGeom>
          <a:noFill/>
        </p:spPr>
        <p:txBody>
          <a:bodyPr wrap="none" rtlCol="0">
            <a:spAutoFit/>
          </a:bodyPr>
          <a:lstStyle/>
          <a:p>
            <a:r>
              <a:rPr lang="en-US" sz="2400" dirty="0" smtClean="0">
                <a:latin typeface="Abadi MT Condensed Extra Bold"/>
                <a:cs typeface="Abadi MT Condensed Extra Bold"/>
              </a:rPr>
              <a:t>Radial profiles... u &amp; v :</a:t>
            </a:r>
          </a:p>
          <a:p>
            <a:r>
              <a:rPr lang="en-US" sz="2400" dirty="0" smtClean="0">
                <a:latin typeface="Abadi MT Condensed Extra Bold"/>
                <a:cs typeface="Abadi MT Condensed Extra Bold"/>
              </a:rPr>
              <a:t>a) Are </a:t>
            </a:r>
            <a:r>
              <a:rPr lang="en-US" sz="2400" dirty="0">
                <a:latin typeface="Abadi MT Condensed Extra Bold"/>
                <a:cs typeface="Abadi MT Condensed Extra Bold"/>
              </a:rPr>
              <a:t>qualitatively consistent with that found in the RAMS </a:t>
            </a:r>
            <a:r>
              <a:rPr lang="en-US" sz="2400" dirty="0" smtClean="0">
                <a:latin typeface="Abadi MT Condensed Extra Bold"/>
                <a:cs typeface="Abadi MT Condensed Extra Bold"/>
              </a:rPr>
              <a:t>simulation</a:t>
            </a:r>
          </a:p>
          <a:p>
            <a:r>
              <a:rPr lang="en-US" sz="2400" dirty="0" smtClean="0">
                <a:latin typeface="Abadi MT Condensed Extra Bold"/>
                <a:cs typeface="Abadi MT Condensed Extra Bold"/>
              </a:rPr>
              <a:t>b) Contract radially!!</a:t>
            </a:r>
            <a:endParaRPr lang="en-US" sz="2400" dirty="0">
              <a:latin typeface="Abadi MT Condensed Extra Bold"/>
              <a:cs typeface="Abadi MT Condensed Extra Bold"/>
            </a:endParaRPr>
          </a:p>
        </p:txBody>
      </p:sp>
    </p:spTree>
    <p:extLst>
      <p:ext uri="{BB962C8B-B14F-4D97-AF65-F5344CB8AC3E}">
        <p14:creationId xmlns:p14="http://schemas.microsoft.com/office/powerpoint/2010/main" val="193519596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72"/>
          <p:cNvGrpSpPr>
            <a:grpSpLocks/>
          </p:cNvGrpSpPr>
          <p:nvPr/>
        </p:nvGrpSpPr>
        <p:grpSpPr bwMode="auto">
          <a:xfrm>
            <a:off x="5586614" y="1333686"/>
            <a:ext cx="2798611" cy="4296650"/>
            <a:chOff x="25579708" y="20603245"/>
            <a:chExt cx="4036880" cy="6541396"/>
          </a:xfrm>
        </p:grpSpPr>
        <p:pic>
          <p:nvPicPr>
            <p:cNvPr id="6" name="Picture 10" descr="Screen Shot 2012-11-27 at 11.26.51 A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79708" y="20603245"/>
              <a:ext cx="4036880" cy="604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2" descr="Screen Shot 2012-11-27 at 11.38.37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426743" y="26713557"/>
              <a:ext cx="2389020" cy="43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71"/>
          <p:cNvGrpSpPr>
            <a:grpSpLocks/>
          </p:cNvGrpSpPr>
          <p:nvPr/>
        </p:nvGrpSpPr>
        <p:grpSpPr bwMode="auto">
          <a:xfrm>
            <a:off x="226130" y="982807"/>
            <a:ext cx="3671320" cy="4618820"/>
            <a:chOff x="20361425" y="20148075"/>
            <a:chExt cx="5296221" cy="7032543"/>
          </a:xfrm>
        </p:grpSpPr>
        <p:pic>
          <p:nvPicPr>
            <p:cNvPr id="9" name="Picture 8" descr="Screen Shot 2012-11-27 at 11.21.18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61425" y="20603245"/>
              <a:ext cx="5296221" cy="610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Screen Shot 2012-11-27 at 11.38.37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86219" y="26706907"/>
              <a:ext cx="2626494" cy="47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70"/>
            <p:cNvSpPr txBox="1">
              <a:spLocks noChangeArrowheads="1"/>
            </p:cNvSpPr>
            <p:nvPr/>
          </p:nvSpPr>
          <p:spPr bwMode="auto">
            <a:xfrm>
              <a:off x="21530471" y="20148075"/>
              <a:ext cx="1846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600">
                  <a:solidFill>
                    <a:schemeClr val="tx1"/>
                  </a:solidFill>
                  <a:latin typeface="Arial" charset="0"/>
                  <a:ea typeface="ＭＳ Ｐゴシック" charset="0"/>
                  <a:cs typeface="ＭＳ Ｐゴシック" charset="0"/>
                </a:defRPr>
              </a:lvl1pPr>
              <a:lvl2pPr marL="742950" indent="-285750" eaLnBrk="0" hangingPunct="0">
                <a:defRPr sz="8600">
                  <a:solidFill>
                    <a:schemeClr val="tx1"/>
                  </a:solidFill>
                  <a:latin typeface="Arial" charset="0"/>
                  <a:ea typeface="ＭＳ Ｐゴシック" charset="0"/>
                </a:defRPr>
              </a:lvl2pPr>
              <a:lvl3pPr marL="1143000" indent="-228600" eaLnBrk="0" hangingPunct="0">
                <a:defRPr sz="8600">
                  <a:solidFill>
                    <a:schemeClr val="tx1"/>
                  </a:solidFill>
                  <a:latin typeface="Arial" charset="0"/>
                  <a:ea typeface="ＭＳ Ｐゴシック" charset="0"/>
                </a:defRPr>
              </a:lvl3pPr>
              <a:lvl4pPr marL="1600200" indent="-228600" eaLnBrk="0" hangingPunct="0">
                <a:defRPr sz="8600">
                  <a:solidFill>
                    <a:schemeClr val="tx1"/>
                  </a:solidFill>
                  <a:latin typeface="Arial" charset="0"/>
                  <a:ea typeface="ＭＳ Ｐゴシック" charset="0"/>
                </a:defRPr>
              </a:lvl4pPr>
              <a:lvl5pPr marL="2057400" indent="-228600" eaLnBrk="0" hangingPunct="0">
                <a:defRPr sz="8600">
                  <a:solidFill>
                    <a:schemeClr val="tx1"/>
                  </a:solidFill>
                  <a:latin typeface="Arial" charset="0"/>
                  <a:ea typeface="ＭＳ Ｐゴシック" charset="0"/>
                </a:defRPr>
              </a:lvl5pPr>
              <a:lvl6pPr marL="2514600" indent="-228600" defTabSz="2192338" eaLnBrk="0" fontAlgn="base" hangingPunct="0">
                <a:spcBef>
                  <a:spcPct val="0"/>
                </a:spcBef>
                <a:spcAft>
                  <a:spcPct val="0"/>
                </a:spcAft>
                <a:defRPr sz="8600">
                  <a:solidFill>
                    <a:schemeClr val="tx1"/>
                  </a:solidFill>
                  <a:latin typeface="Arial" charset="0"/>
                  <a:ea typeface="ＭＳ Ｐゴシック" charset="0"/>
                </a:defRPr>
              </a:lvl6pPr>
              <a:lvl7pPr marL="2971800" indent="-228600" defTabSz="2192338" eaLnBrk="0" fontAlgn="base" hangingPunct="0">
                <a:spcBef>
                  <a:spcPct val="0"/>
                </a:spcBef>
                <a:spcAft>
                  <a:spcPct val="0"/>
                </a:spcAft>
                <a:defRPr sz="8600">
                  <a:solidFill>
                    <a:schemeClr val="tx1"/>
                  </a:solidFill>
                  <a:latin typeface="Arial" charset="0"/>
                  <a:ea typeface="ＭＳ Ｐゴシック" charset="0"/>
                </a:defRPr>
              </a:lvl7pPr>
              <a:lvl8pPr marL="3429000" indent="-228600" defTabSz="2192338" eaLnBrk="0" fontAlgn="base" hangingPunct="0">
                <a:spcBef>
                  <a:spcPct val="0"/>
                </a:spcBef>
                <a:spcAft>
                  <a:spcPct val="0"/>
                </a:spcAft>
                <a:defRPr sz="8600">
                  <a:solidFill>
                    <a:schemeClr val="tx1"/>
                  </a:solidFill>
                  <a:latin typeface="Arial" charset="0"/>
                  <a:ea typeface="ＭＳ Ｐゴシック" charset="0"/>
                </a:defRPr>
              </a:lvl8pPr>
              <a:lvl9pPr marL="3886200" indent="-228600" defTabSz="2192338" eaLnBrk="0" fontAlgn="base" hangingPunct="0">
                <a:spcBef>
                  <a:spcPct val="0"/>
                </a:spcBef>
                <a:spcAft>
                  <a:spcPct val="0"/>
                </a:spcAft>
                <a:defRPr sz="8600">
                  <a:solidFill>
                    <a:schemeClr val="tx1"/>
                  </a:solidFill>
                  <a:latin typeface="Arial" charset="0"/>
                  <a:ea typeface="ＭＳ Ｐゴシック" charset="0"/>
                </a:defRPr>
              </a:lvl9pPr>
            </a:lstStyle>
            <a:p>
              <a:pPr eaLnBrk="1" hangingPunct="1"/>
              <a:endParaRPr lang="en-US" sz="3000">
                <a:latin typeface="Times New Roman" charset="0"/>
                <a:cs typeface="Times New Roman" charset="0"/>
              </a:endParaRPr>
            </a:p>
          </p:txBody>
        </p:sp>
      </p:grpSp>
      <p:sp>
        <p:nvSpPr>
          <p:cNvPr id="16" name="Rectangle 4"/>
          <p:cNvSpPr>
            <a:spLocks noChangeArrowheads="1"/>
          </p:cNvSpPr>
          <p:nvPr/>
        </p:nvSpPr>
        <p:spPr bwMode="auto">
          <a:xfrm>
            <a:off x="214954" y="125494"/>
            <a:ext cx="4198277"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600" dirty="0" smtClean="0">
                <a:latin typeface="Abadi MT Condensed Extra Bold"/>
                <a:cs typeface="Abadi MT Condensed Extra Bold"/>
              </a:rPr>
              <a:t>RAINEX </a:t>
            </a:r>
            <a:r>
              <a:rPr lang="en-US" sz="3600" dirty="0">
                <a:latin typeface="Abadi MT Condensed Extra Bold"/>
                <a:cs typeface="Abadi MT Condensed Extra Bold"/>
              </a:rPr>
              <a:t>initial conditions &amp; </a:t>
            </a:r>
            <a:r>
              <a:rPr lang="en-US" sz="3600" dirty="0" smtClean="0">
                <a:latin typeface="Abadi MT Condensed Extra Bold"/>
                <a:cs typeface="Abadi MT Condensed Extra Bold"/>
              </a:rPr>
              <a:t>forcing</a:t>
            </a:r>
            <a:endParaRPr lang="en-US" sz="3600" dirty="0">
              <a:latin typeface="Abadi MT Condensed Extra Bold"/>
              <a:cs typeface="Abadi MT Condensed Extra Bold"/>
            </a:endParaRPr>
          </a:p>
        </p:txBody>
      </p:sp>
      <p:sp>
        <p:nvSpPr>
          <p:cNvPr id="18" name="Rectangle 4"/>
          <p:cNvSpPr>
            <a:spLocks noChangeArrowheads="1"/>
          </p:cNvSpPr>
          <p:nvPr/>
        </p:nvSpPr>
        <p:spPr bwMode="auto">
          <a:xfrm>
            <a:off x="4822361" y="277894"/>
            <a:ext cx="41982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600" dirty="0" smtClean="0">
                <a:latin typeface="Abadi MT Condensed Extra Bold"/>
                <a:cs typeface="Abadi MT Condensed Extra Bold"/>
              </a:rPr>
              <a:t>Slab BL equilibrium</a:t>
            </a:r>
            <a:endParaRPr lang="en-US" sz="3600" dirty="0">
              <a:latin typeface="Abadi MT Condensed Extra Bold"/>
              <a:cs typeface="Abadi MT Condensed Extra Bold"/>
            </a:endParaRPr>
          </a:p>
        </p:txBody>
      </p:sp>
      <p:sp>
        <p:nvSpPr>
          <p:cNvPr id="20" name="Rectangle 4"/>
          <p:cNvSpPr>
            <a:spLocks noChangeArrowheads="1"/>
          </p:cNvSpPr>
          <p:nvPr/>
        </p:nvSpPr>
        <p:spPr bwMode="auto">
          <a:xfrm>
            <a:off x="2550275" y="5392147"/>
            <a:ext cx="41982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600" dirty="0" smtClean="0">
                <a:latin typeface="Abadi MT Condensed Extra Bold"/>
                <a:cs typeface="Abadi MT Condensed Extra Bold"/>
              </a:rPr>
              <a:t>49 integrations</a:t>
            </a:r>
            <a:endParaRPr lang="en-US" sz="3600" dirty="0">
              <a:latin typeface="Abadi MT Condensed Extra Bold"/>
              <a:cs typeface="Abadi MT Condensed Extra Bold"/>
            </a:endParaRPr>
          </a:p>
        </p:txBody>
      </p:sp>
      <p:sp>
        <p:nvSpPr>
          <p:cNvPr id="21" name="Rectangle 20"/>
          <p:cNvSpPr/>
          <p:nvPr/>
        </p:nvSpPr>
        <p:spPr>
          <a:xfrm>
            <a:off x="409031" y="5846459"/>
            <a:ext cx="8734969" cy="646331"/>
          </a:xfrm>
          <a:prstGeom prst="rect">
            <a:avLst/>
          </a:prstGeom>
        </p:spPr>
        <p:txBody>
          <a:bodyPr wrap="square">
            <a:spAutoFit/>
          </a:bodyPr>
          <a:lstStyle/>
          <a:p>
            <a:pPr algn="ctr"/>
            <a:r>
              <a:rPr lang="en-US" sz="3600" dirty="0" smtClean="0">
                <a:solidFill>
                  <a:srgbClr val="B03EFF"/>
                </a:solidFill>
                <a:latin typeface="Abadi MT Condensed Extra Bold"/>
                <a:cs typeface="Abadi MT Condensed Extra Bold"/>
              </a:rPr>
              <a:t>SEF is a </a:t>
            </a:r>
            <a:r>
              <a:rPr lang="en-US" sz="3600" dirty="0">
                <a:solidFill>
                  <a:srgbClr val="B03EFF"/>
                </a:solidFill>
                <a:latin typeface="Abadi MT Condensed Extra Bold"/>
                <a:cs typeface="Abadi MT Condensed Extra Bold"/>
              </a:rPr>
              <a:t>robust feature in the </a:t>
            </a:r>
            <a:r>
              <a:rPr lang="en-US" sz="3600" dirty="0" smtClean="0">
                <a:solidFill>
                  <a:srgbClr val="B03EFF"/>
                </a:solidFill>
                <a:latin typeface="Abadi MT Condensed Extra Bold"/>
                <a:cs typeface="Abadi MT Condensed Extra Bold"/>
              </a:rPr>
              <a:t>Slab-BL model</a:t>
            </a:r>
            <a:endParaRPr lang="en-US" sz="3600" dirty="0">
              <a:solidFill>
                <a:srgbClr val="B03EFF"/>
              </a:solidFill>
              <a:latin typeface="Abadi MT Condensed Extra Bold"/>
              <a:cs typeface="Abadi MT Condensed Extra Bold"/>
            </a:endParaRPr>
          </a:p>
        </p:txBody>
      </p:sp>
      <p:sp>
        <p:nvSpPr>
          <p:cNvPr id="13" name="TextBox 12"/>
          <p:cNvSpPr txBox="1"/>
          <p:nvPr/>
        </p:nvSpPr>
        <p:spPr>
          <a:xfrm>
            <a:off x="7166438" y="6488668"/>
            <a:ext cx="2044851" cy="369332"/>
          </a:xfrm>
          <a:prstGeom prst="rect">
            <a:avLst/>
          </a:prstGeom>
          <a:noFill/>
        </p:spPr>
        <p:txBody>
          <a:bodyPr wrap="none" rtlCol="0">
            <a:spAutoFit/>
          </a:bodyPr>
          <a:lstStyle/>
          <a:p>
            <a:r>
              <a:rPr lang="en-US" dirty="0" smtClean="0">
                <a:latin typeface="Abadi MT Condensed Extra Bold"/>
                <a:cs typeface="Abadi MT Condensed Extra Bold"/>
              </a:rPr>
              <a:t>Abarca et al. (2014)</a:t>
            </a:r>
            <a:endParaRPr lang="en-US" dirty="0">
              <a:latin typeface="Abadi MT Condensed Extra Bold"/>
              <a:cs typeface="Abadi MT Condensed Extra Bold"/>
            </a:endParaRPr>
          </a:p>
        </p:txBody>
      </p:sp>
    </p:spTree>
    <p:extLst>
      <p:ext uri="{BB962C8B-B14F-4D97-AF65-F5344CB8AC3E}">
        <p14:creationId xmlns:p14="http://schemas.microsoft.com/office/powerpoint/2010/main" val="20836611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3" descr="Screen Shot 2012-04-09 at 3.34.2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915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0" name="TextBox 4"/>
          <p:cNvSpPr txBox="1">
            <a:spLocks noChangeArrowheads="1"/>
          </p:cNvSpPr>
          <p:nvPr/>
        </p:nvSpPr>
        <p:spPr bwMode="auto">
          <a:xfrm>
            <a:off x="7413216" y="565943"/>
            <a:ext cx="1127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latin typeface="Abadi MT Condensed Extra Bold" charset="0"/>
                <a:cs typeface="Abadi MT Condensed Extra Bold" charset="0"/>
              </a:rPr>
              <a:t>z=1,512m</a:t>
            </a:r>
          </a:p>
        </p:txBody>
      </p:sp>
      <p:sp>
        <p:nvSpPr>
          <p:cNvPr id="2" name="TextBox 1"/>
          <p:cNvSpPr txBox="1"/>
          <p:nvPr/>
        </p:nvSpPr>
        <p:spPr>
          <a:xfrm>
            <a:off x="6071562" y="6483999"/>
            <a:ext cx="3191348" cy="369332"/>
          </a:xfrm>
          <a:prstGeom prst="rect">
            <a:avLst/>
          </a:prstGeom>
          <a:noFill/>
        </p:spPr>
        <p:txBody>
          <a:bodyPr wrap="none" rtlCol="0">
            <a:spAutoFit/>
          </a:bodyPr>
          <a:lstStyle/>
          <a:p>
            <a:r>
              <a:rPr lang="en-US" dirty="0" smtClean="0">
                <a:latin typeface="Abadi MT Condensed Extra Bold"/>
                <a:cs typeface="Abadi MT Condensed Extra Bold"/>
              </a:rPr>
              <a:t>Abarca and Montgomery (</a:t>
            </a:r>
            <a:r>
              <a:rPr lang="en-US" dirty="0" smtClean="0">
                <a:latin typeface="Abadi MT Condensed Extra Bold"/>
                <a:cs typeface="Abadi MT Condensed Extra Bold"/>
              </a:rPr>
              <a:t>2014b)</a:t>
            </a:r>
            <a:endParaRPr lang="en-US" dirty="0">
              <a:latin typeface="Abadi MT Condensed Extra Bold"/>
              <a:cs typeface="Abadi MT Condensed Extra Bold"/>
            </a:endParaRPr>
          </a:p>
        </p:txBody>
      </p:sp>
      <p:sp>
        <p:nvSpPr>
          <p:cNvPr id="99331" name="TextBox 6"/>
          <p:cNvSpPr txBox="1">
            <a:spLocks noChangeArrowheads="1"/>
          </p:cNvSpPr>
          <p:nvPr/>
        </p:nvSpPr>
        <p:spPr bwMode="auto">
          <a:xfrm>
            <a:off x="-18403" y="261936"/>
            <a:ext cx="824853" cy="4924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600" b="1" i="1" dirty="0">
                <a:latin typeface="Times New Roman" charset="0"/>
                <a:cs typeface="Times New Roman" charset="0"/>
              </a:rPr>
              <a:t>&lt;v&gt;</a:t>
            </a:r>
          </a:p>
        </p:txBody>
      </p:sp>
      <p:sp>
        <p:nvSpPr>
          <p:cNvPr id="99332" name="TextBox 7"/>
          <p:cNvSpPr txBox="1">
            <a:spLocks noChangeArrowheads="1"/>
          </p:cNvSpPr>
          <p:nvPr/>
        </p:nvSpPr>
        <p:spPr bwMode="auto">
          <a:xfrm>
            <a:off x="0" y="3118908"/>
            <a:ext cx="806450" cy="4924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600" b="1" i="1" dirty="0">
                <a:latin typeface="Times New Roman" charset="0"/>
                <a:cs typeface="Times New Roman" charset="0"/>
              </a:rPr>
              <a:t>&lt;w&gt;</a:t>
            </a:r>
          </a:p>
        </p:txBody>
      </p:sp>
      <p:sp>
        <p:nvSpPr>
          <p:cNvPr id="12" name="TextBox 11"/>
          <p:cNvSpPr txBox="1"/>
          <p:nvPr/>
        </p:nvSpPr>
        <p:spPr>
          <a:xfrm>
            <a:off x="6861824" y="2016177"/>
            <a:ext cx="953131" cy="523220"/>
          </a:xfrm>
          <a:prstGeom prst="rect">
            <a:avLst/>
          </a:prstGeom>
          <a:noFill/>
        </p:spPr>
        <p:txBody>
          <a:bodyPr wrap="none" rtlCol="0">
            <a:spAutoFit/>
          </a:bodyPr>
          <a:lstStyle/>
          <a:p>
            <a:r>
              <a:rPr lang="en-US" sz="2800" dirty="0" err="1" smtClean="0">
                <a:latin typeface="Abadi MT Condensed Extra Bold"/>
                <a:cs typeface="Abadi MT Condensed Extra Bold"/>
              </a:rPr>
              <a:t>Hr</a:t>
            </a:r>
            <a:r>
              <a:rPr lang="en-US" sz="2800" dirty="0" smtClean="0">
                <a:latin typeface="Abadi MT Condensed Extra Bold"/>
                <a:cs typeface="Abadi MT Condensed Extra Bold"/>
              </a:rPr>
              <a:t> 36</a:t>
            </a:r>
          </a:p>
        </p:txBody>
      </p:sp>
      <p:cxnSp>
        <p:nvCxnSpPr>
          <p:cNvPr id="13" name="Straight Connector 12"/>
          <p:cNvCxnSpPr/>
          <p:nvPr/>
        </p:nvCxnSpPr>
        <p:spPr>
          <a:xfrm flipV="1">
            <a:off x="959556" y="1063124"/>
            <a:ext cx="5083784" cy="14112"/>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959556" y="3924857"/>
            <a:ext cx="5083784" cy="1411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693260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4-09-06 at 1.50.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6263"/>
            <a:ext cx="9144000" cy="5285475"/>
          </a:xfrm>
          <a:prstGeom prst="rect">
            <a:avLst/>
          </a:prstGeom>
        </p:spPr>
      </p:pic>
      <p:sp>
        <p:nvSpPr>
          <p:cNvPr id="3" name="TextBox 2"/>
          <p:cNvSpPr txBox="1"/>
          <p:nvPr/>
        </p:nvSpPr>
        <p:spPr>
          <a:xfrm>
            <a:off x="6071562" y="6483999"/>
            <a:ext cx="3191348" cy="369332"/>
          </a:xfrm>
          <a:prstGeom prst="rect">
            <a:avLst/>
          </a:prstGeom>
          <a:noFill/>
        </p:spPr>
        <p:txBody>
          <a:bodyPr wrap="none" rtlCol="0">
            <a:spAutoFit/>
          </a:bodyPr>
          <a:lstStyle/>
          <a:p>
            <a:r>
              <a:rPr lang="en-US" dirty="0" smtClean="0">
                <a:latin typeface="Abadi MT Condensed Extra Bold"/>
                <a:cs typeface="Abadi MT Condensed Extra Bold"/>
              </a:rPr>
              <a:t>Abarca and Montgomery (</a:t>
            </a:r>
            <a:r>
              <a:rPr lang="en-US" dirty="0" smtClean="0">
                <a:latin typeface="Abadi MT Condensed Extra Bold"/>
                <a:cs typeface="Abadi MT Condensed Extra Bold"/>
              </a:rPr>
              <a:t>2014b)</a:t>
            </a:r>
            <a:endParaRPr lang="en-US" dirty="0">
              <a:latin typeface="Abadi MT Condensed Extra Bold"/>
              <a:cs typeface="Abadi MT Condensed Extra Bold"/>
            </a:endParaRPr>
          </a:p>
        </p:txBody>
      </p:sp>
    </p:spTree>
    <p:extLst>
      <p:ext uri="{BB962C8B-B14F-4D97-AF65-F5344CB8AC3E}">
        <p14:creationId xmlns:p14="http://schemas.microsoft.com/office/powerpoint/2010/main" val="403081818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9-06 at 1.52.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538" y="0"/>
            <a:ext cx="8726924" cy="6858000"/>
          </a:xfrm>
          <a:prstGeom prst="rect">
            <a:avLst/>
          </a:prstGeom>
        </p:spPr>
      </p:pic>
      <p:sp>
        <p:nvSpPr>
          <p:cNvPr id="5" name="TextBox 4"/>
          <p:cNvSpPr txBox="1"/>
          <p:nvPr/>
        </p:nvSpPr>
        <p:spPr>
          <a:xfrm>
            <a:off x="1411113" y="1771513"/>
            <a:ext cx="870626" cy="369332"/>
          </a:xfrm>
          <a:prstGeom prst="rect">
            <a:avLst/>
          </a:prstGeom>
          <a:noFill/>
        </p:spPr>
        <p:txBody>
          <a:bodyPr wrap="none" rtlCol="0">
            <a:spAutoFit/>
          </a:bodyPr>
          <a:lstStyle/>
          <a:p>
            <a:r>
              <a:rPr lang="en-US" dirty="0" smtClean="0"/>
              <a:t>28 ms</a:t>
            </a:r>
            <a:r>
              <a:rPr lang="en-US" baseline="30000" dirty="0" smtClean="0"/>
              <a:t>-1</a:t>
            </a:r>
            <a:endParaRPr lang="en-US" baseline="30000" dirty="0"/>
          </a:p>
        </p:txBody>
      </p:sp>
      <p:sp>
        <p:nvSpPr>
          <p:cNvPr id="6" name="TextBox 5"/>
          <p:cNvSpPr txBox="1"/>
          <p:nvPr/>
        </p:nvSpPr>
        <p:spPr>
          <a:xfrm>
            <a:off x="5415846" y="1771513"/>
            <a:ext cx="922811" cy="369332"/>
          </a:xfrm>
          <a:prstGeom prst="rect">
            <a:avLst/>
          </a:prstGeom>
          <a:noFill/>
        </p:spPr>
        <p:txBody>
          <a:bodyPr wrap="none" rtlCol="0">
            <a:spAutoFit/>
          </a:bodyPr>
          <a:lstStyle/>
          <a:p>
            <a:r>
              <a:rPr lang="en-US" dirty="0" smtClean="0"/>
              <a:t>12 m s</a:t>
            </a:r>
            <a:r>
              <a:rPr lang="en-US" baseline="30000" dirty="0" smtClean="0"/>
              <a:t>-1</a:t>
            </a:r>
            <a:endParaRPr lang="en-US" baseline="30000" dirty="0" smtClean="0"/>
          </a:p>
        </p:txBody>
      </p:sp>
      <p:sp>
        <p:nvSpPr>
          <p:cNvPr id="7" name="TextBox 6"/>
          <p:cNvSpPr txBox="1"/>
          <p:nvPr/>
        </p:nvSpPr>
        <p:spPr>
          <a:xfrm>
            <a:off x="6071562" y="6483999"/>
            <a:ext cx="3191348" cy="369332"/>
          </a:xfrm>
          <a:prstGeom prst="rect">
            <a:avLst/>
          </a:prstGeom>
          <a:noFill/>
        </p:spPr>
        <p:txBody>
          <a:bodyPr wrap="none" rtlCol="0">
            <a:spAutoFit/>
          </a:bodyPr>
          <a:lstStyle/>
          <a:p>
            <a:r>
              <a:rPr lang="en-US" dirty="0" smtClean="0">
                <a:latin typeface="Abadi MT Condensed Extra Bold"/>
                <a:cs typeface="Abadi MT Condensed Extra Bold"/>
              </a:rPr>
              <a:t>Abarca and Montgomery (</a:t>
            </a:r>
            <a:r>
              <a:rPr lang="en-US" dirty="0" smtClean="0">
                <a:latin typeface="Abadi MT Condensed Extra Bold"/>
                <a:cs typeface="Abadi MT Condensed Extra Bold"/>
              </a:rPr>
              <a:t>2014b)</a:t>
            </a:r>
            <a:endParaRPr lang="en-US" dirty="0">
              <a:latin typeface="Abadi MT Condensed Extra Bold"/>
              <a:cs typeface="Abadi MT Condensed Extra Bold"/>
            </a:endParaRPr>
          </a:p>
        </p:txBody>
      </p:sp>
    </p:spTree>
    <p:extLst>
      <p:ext uri="{BB962C8B-B14F-4D97-AF65-F5344CB8AC3E}">
        <p14:creationId xmlns:p14="http://schemas.microsoft.com/office/powerpoint/2010/main" val="300767673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Screen Shot 2014-09-03 at 2.54.2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281" y="0"/>
            <a:ext cx="6849438" cy="6858000"/>
          </a:xfrm>
          <a:prstGeom prst="rect">
            <a:avLst/>
          </a:prstGeom>
        </p:spPr>
      </p:pic>
    </p:spTree>
    <p:extLst>
      <p:ext uri="{BB962C8B-B14F-4D97-AF65-F5344CB8AC3E}">
        <p14:creationId xmlns:p14="http://schemas.microsoft.com/office/powerpoint/2010/main" val="295028658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9-06 at 1.54.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7974"/>
            <a:ext cx="9144000" cy="5077609"/>
          </a:xfrm>
          <a:prstGeom prst="rect">
            <a:avLst/>
          </a:prstGeom>
        </p:spPr>
      </p:pic>
      <p:sp>
        <p:nvSpPr>
          <p:cNvPr id="3" name="TextBox 2"/>
          <p:cNvSpPr txBox="1"/>
          <p:nvPr/>
        </p:nvSpPr>
        <p:spPr>
          <a:xfrm>
            <a:off x="6071562" y="6483999"/>
            <a:ext cx="3191348" cy="369332"/>
          </a:xfrm>
          <a:prstGeom prst="rect">
            <a:avLst/>
          </a:prstGeom>
          <a:noFill/>
        </p:spPr>
        <p:txBody>
          <a:bodyPr wrap="none" rtlCol="0">
            <a:spAutoFit/>
          </a:bodyPr>
          <a:lstStyle/>
          <a:p>
            <a:r>
              <a:rPr lang="en-US" dirty="0" smtClean="0">
                <a:latin typeface="Abadi MT Condensed Extra Bold"/>
                <a:cs typeface="Abadi MT Condensed Extra Bold"/>
              </a:rPr>
              <a:t>Abarca and Montgomery (</a:t>
            </a:r>
            <a:r>
              <a:rPr lang="en-US" dirty="0" smtClean="0">
                <a:latin typeface="Abadi MT Condensed Extra Bold"/>
                <a:cs typeface="Abadi MT Condensed Extra Bold"/>
              </a:rPr>
              <a:t>2014b)</a:t>
            </a:r>
            <a:endParaRPr lang="en-US" dirty="0">
              <a:latin typeface="Abadi MT Condensed Extra Bold"/>
              <a:cs typeface="Abadi MT Condensed Extra Bold"/>
            </a:endParaRPr>
          </a:p>
        </p:txBody>
      </p:sp>
    </p:spTree>
    <p:extLst>
      <p:ext uri="{BB962C8B-B14F-4D97-AF65-F5344CB8AC3E}">
        <p14:creationId xmlns:p14="http://schemas.microsoft.com/office/powerpoint/2010/main" val="327782154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AMS-AF-v-w.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503892"/>
            <a:ext cx="9144001" cy="5143500"/>
          </a:xfrm>
          <a:prstGeom prst="rect">
            <a:avLst/>
          </a:prstGeom>
        </p:spPr>
      </p:pic>
    </p:spTree>
    <p:extLst>
      <p:ext uri="{BB962C8B-B14F-4D97-AF65-F5344CB8AC3E}">
        <p14:creationId xmlns:p14="http://schemas.microsoft.com/office/powerpoint/2010/main" val="196611881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Box 7"/>
          <p:cNvSpPr txBox="1">
            <a:spLocks noChangeArrowheads="1"/>
          </p:cNvSpPr>
          <p:nvPr/>
        </p:nvSpPr>
        <p:spPr bwMode="auto">
          <a:xfrm>
            <a:off x="6445250" y="67310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800"/>
          </a:p>
        </p:txBody>
      </p:sp>
      <p:grpSp>
        <p:nvGrpSpPr>
          <p:cNvPr id="3" name="Group 2"/>
          <p:cNvGrpSpPr/>
          <p:nvPr/>
        </p:nvGrpSpPr>
        <p:grpSpPr>
          <a:xfrm>
            <a:off x="76200" y="2954338"/>
            <a:ext cx="9158288" cy="3921125"/>
            <a:chOff x="76200" y="2954338"/>
            <a:chExt cx="9158288" cy="3921125"/>
          </a:xfrm>
        </p:grpSpPr>
        <p:grpSp>
          <p:nvGrpSpPr>
            <p:cNvPr id="2" name="Group 1"/>
            <p:cNvGrpSpPr/>
            <p:nvPr/>
          </p:nvGrpSpPr>
          <p:grpSpPr>
            <a:xfrm>
              <a:off x="76200" y="2954338"/>
              <a:ext cx="9067800" cy="3894137"/>
              <a:chOff x="76200" y="2954338"/>
              <a:chExt cx="9067800" cy="3894137"/>
            </a:xfrm>
          </p:grpSpPr>
          <p:grpSp>
            <p:nvGrpSpPr>
              <p:cNvPr id="20481" name="Group 6"/>
              <p:cNvGrpSpPr>
                <a:grpSpLocks/>
              </p:cNvGrpSpPr>
              <p:nvPr/>
            </p:nvGrpSpPr>
            <p:grpSpPr bwMode="auto">
              <a:xfrm>
                <a:off x="76200" y="2954338"/>
                <a:ext cx="9067800" cy="3506787"/>
                <a:chOff x="76200" y="2610283"/>
                <a:chExt cx="9067800" cy="3507942"/>
              </a:xfrm>
            </p:grpSpPr>
            <p:grpSp>
              <p:nvGrpSpPr>
                <p:cNvPr id="20492" name="Group 14"/>
                <p:cNvGrpSpPr>
                  <a:grpSpLocks/>
                </p:cNvGrpSpPr>
                <p:nvPr/>
              </p:nvGrpSpPr>
              <p:grpSpPr bwMode="auto">
                <a:xfrm>
                  <a:off x="76200" y="2610283"/>
                  <a:ext cx="9067800" cy="2994025"/>
                  <a:chOff x="-76200" y="472870"/>
                  <a:chExt cx="9144000" cy="2993629"/>
                </a:xfrm>
              </p:grpSpPr>
              <p:grpSp>
                <p:nvGrpSpPr>
                  <p:cNvPr id="20495" name="Group 5"/>
                  <p:cNvGrpSpPr>
                    <a:grpSpLocks/>
                  </p:cNvGrpSpPr>
                  <p:nvPr/>
                </p:nvGrpSpPr>
                <p:grpSpPr bwMode="auto">
                  <a:xfrm>
                    <a:off x="-76200" y="472870"/>
                    <a:ext cx="9144000" cy="2993629"/>
                    <a:chOff x="0" y="387019"/>
                    <a:chExt cx="9144000" cy="2993629"/>
                  </a:xfrm>
                </p:grpSpPr>
                <p:pic>
                  <p:nvPicPr>
                    <p:cNvPr id="20497" name="Picture 3" descr="Screen Shot 2012-04-03 at 12.41.2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7019"/>
                      <a:ext cx="9144000" cy="299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540484" y="3105355"/>
                      <a:ext cx="371395" cy="2746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grpSp>
              <p:sp>
                <p:nvSpPr>
                  <p:cNvPr id="14" name="Rectangle 13"/>
                  <p:cNvSpPr/>
                  <p:nvPr/>
                </p:nvSpPr>
                <p:spPr>
                  <a:xfrm>
                    <a:off x="533721" y="472870"/>
                    <a:ext cx="8137071" cy="4811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grpSp>
            <p:pic>
              <p:nvPicPr>
                <p:cNvPr id="20493" name="Picture 3" descr="Screen Shot 2012-04-04 at 3.01.48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4990" y="5561620"/>
                  <a:ext cx="8054561" cy="274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5" descr="Screen Shot 2012-04-04 at 3.02.01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03749" y="5836236"/>
                  <a:ext cx="1204864" cy="28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82" name="TextBox 6"/>
              <p:cNvSpPr txBox="1">
                <a:spLocks noChangeArrowheads="1"/>
              </p:cNvSpPr>
              <p:nvPr/>
            </p:nvSpPr>
            <p:spPr bwMode="auto">
              <a:xfrm>
                <a:off x="962025" y="6118225"/>
                <a:ext cx="259238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latin typeface="Times New Roman" charset="0"/>
                    <a:cs typeface="Times New Roman" charset="0"/>
                  </a:rPr>
                  <a:t>Radar reflectivity (color)</a:t>
                </a:r>
              </a:p>
              <a:p>
                <a:pPr eaLnBrk="1" hangingPunct="1"/>
                <a:r>
                  <a:rPr lang="en-US" sz="1400">
                    <a:latin typeface="Times New Roman" charset="0"/>
                    <a:cs typeface="Times New Roman" charset="0"/>
                  </a:rPr>
                  <a:t>Vertical velocity (contour m s</a:t>
                </a:r>
                <a:r>
                  <a:rPr lang="en-US" sz="1400" baseline="30000">
                    <a:latin typeface="Times New Roman" charset="0"/>
                    <a:cs typeface="Times New Roman" charset="0"/>
                  </a:rPr>
                  <a:t>-1</a:t>
                </a:r>
                <a:r>
                  <a:rPr lang="en-US" sz="1400">
                    <a:latin typeface="Times New Roman" charset="0"/>
                    <a:cs typeface="Times New Roman" charset="0"/>
                  </a:rPr>
                  <a:t>)</a:t>
                </a:r>
              </a:p>
              <a:p>
                <a:pPr eaLnBrk="1" hangingPunct="1"/>
                <a:r>
                  <a:rPr lang="en-US" sz="1400">
                    <a:latin typeface="Times New Roman" charset="0"/>
                    <a:cs typeface="Times New Roman" charset="0"/>
                  </a:rPr>
                  <a:t>Secondary circulation (vector)</a:t>
                </a:r>
              </a:p>
            </p:txBody>
          </p:sp>
        </p:grpSp>
        <p:sp>
          <p:nvSpPr>
            <p:cNvPr id="20484" name="Rectangle 14"/>
            <p:cNvSpPr>
              <a:spLocks noChangeArrowheads="1"/>
            </p:cNvSpPr>
            <p:nvPr/>
          </p:nvSpPr>
          <p:spPr bwMode="auto">
            <a:xfrm>
              <a:off x="6629400" y="6570663"/>
              <a:ext cx="26050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_tradnl" sz="1400">
                  <a:latin typeface="Abadi MT Condensed Extra Bold" charset="0"/>
                  <a:cs typeface="Abadi MT Condensed Extra Bold" charset="0"/>
                </a:rPr>
                <a:t>Bell, Montgomery and Lee. (2012)</a:t>
              </a:r>
            </a:p>
          </p:txBody>
        </p:sp>
      </p:grpSp>
      <p:pic>
        <p:nvPicPr>
          <p:cNvPr id="20485" name="Picture 15" descr="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7813" y="1201738"/>
            <a:ext cx="2590800"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2755900" y="428625"/>
            <a:ext cx="2817813" cy="487363"/>
          </a:xfrm>
        </p:spPr>
        <p:txBody>
          <a:bodyPr rtlCol="0">
            <a:normAutofit fontScale="90000"/>
          </a:bodyPr>
          <a:lstStyle/>
          <a:p>
            <a:pPr eaLnBrk="1" fontAlgn="auto" hangingPunct="1">
              <a:spcAft>
                <a:spcPts val="0"/>
              </a:spcAft>
              <a:defRPr/>
            </a:pPr>
            <a:r>
              <a:rPr lang="en-US" dirty="0" smtClean="0">
                <a:latin typeface="Abadi MT Condensed Extra Bold" charset="0"/>
              </a:rPr>
              <a:t>Rita (2005)</a:t>
            </a:r>
          </a:p>
        </p:txBody>
      </p:sp>
      <p:pic>
        <p:nvPicPr>
          <p:cNvPr id="20487" name="Picture 1" descr="Screen Shot 2012-04-04 at 2.58.11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6050" y="88900"/>
            <a:ext cx="2555875" cy="26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8" name="Group 7"/>
          <p:cNvGrpSpPr>
            <a:grpSpLocks/>
          </p:cNvGrpSpPr>
          <p:nvPr/>
        </p:nvGrpSpPr>
        <p:grpSpPr bwMode="auto">
          <a:xfrm>
            <a:off x="5422900" y="7938"/>
            <a:ext cx="3733800" cy="3122612"/>
            <a:chOff x="5422166" y="7489"/>
            <a:chExt cx="3733800" cy="3122280"/>
          </a:xfrm>
        </p:grpSpPr>
        <p:pic>
          <p:nvPicPr>
            <p:cNvPr id="20490" name="Picture 6" descr="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2166" y="7489"/>
              <a:ext cx="3733800" cy="29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Rectangle 7"/>
            <p:cNvSpPr>
              <a:spLocks noChangeArrowheads="1"/>
            </p:cNvSpPr>
            <p:nvPr/>
          </p:nvSpPr>
          <p:spPr bwMode="auto">
            <a:xfrm>
              <a:off x="7435116" y="2824969"/>
              <a:ext cx="1579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Abadi MT Condensed Extra Bold" charset="0"/>
                  <a:cs typeface="Abadi MT Condensed Extra Bold" charset="0"/>
                </a:rPr>
                <a:t>Houze et al. (2006)</a:t>
              </a:r>
            </a:p>
          </p:txBody>
        </p:sp>
      </p:grpSp>
      <p:sp>
        <p:nvSpPr>
          <p:cNvPr id="20489" name="Rectangle 2"/>
          <p:cNvSpPr>
            <a:spLocks noChangeArrowheads="1"/>
          </p:cNvSpPr>
          <p:nvPr/>
        </p:nvSpPr>
        <p:spPr bwMode="auto">
          <a:xfrm>
            <a:off x="1408113" y="2309813"/>
            <a:ext cx="1282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chemeClr val="bg1"/>
                </a:solidFill>
                <a:latin typeface="Times New Roman" charset="0"/>
                <a:cs typeface="Times New Roman" charset="0"/>
              </a:rPr>
              <a:t>09/22 07:26</a:t>
            </a:r>
            <a:endParaRPr lang="en-US" sz="1800">
              <a:solidFill>
                <a:schemeClr val="bg1"/>
              </a:solidFill>
            </a:endParaRPr>
          </a:p>
        </p:txBody>
      </p:sp>
    </p:spTree>
    <p:extLst>
      <p:ext uri="{BB962C8B-B14F-4D97-AF65-F5344CB8AC3E}">
        <p14:creationId xmlns:p14="http://schemas.microsoft.com/office/powerpoint/2010/main" val="41093167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7"/>
          <p:cNvSpPr txBox="1">
            <a:spLocks noChangeArrowheads="1"/>
          </p:cNvSpPr>
          <p:nvPr/>
        </p:nvSpPr>
        <p:spPr bwMode="auto">
          <a:xfrm>
            <a:off x="6445250" y="673100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800"/>
          </a:p>
        </p:txBody>
      </p:sp>
      <p:pic>
        <p:nvPicPr>
          <p:cNvPr id="22530" name="Picture 15" descr="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7813" y="1201738"/>
            <a:ext cx="2590800" cy="152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2755900" y="428625"/>
            <a:ext cx="2817813" cy="487363"/>
          </a:xfrm>
        </p:spPr>
        <p:txBody>
          <a:bodyPr rtlCol="0">
            <a:normAutofit fontScale="90000"/>
          </a:bodyPr>
          <a:lstStyle/>
          <a:p>
            <a:pPr eaLnBrk="1" fontAlgn="auto" hangingPunct="1">
              <a:spcAft>
                <a:spcPts val="0"/>
              </a:spcAft>
              <a:defRPr/>
            </a:pPr>
            <a:r>
              <a:rPr lang="en-US" dirty="0" smtClean="0">
                <a:latin typeface="Abadi MT Condensed Extra Bold" charset="0"/>
              </a:rPr>
              <a:t>Rita (2005)</a:t>
            </a:r>
          </a:p>
        </p:txBody>
      </p:sp>
      <p:pic>
        <p:nvPicPr>
          <p:cNvPr id="22532" name="Picture 1" descr="Screen Shot 2012-04-04 at 2.58.11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6050" y="88900"/>
            <a:ext cx="2555875" cy="26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3" name="Group 7"/>
          <p:cNvGrpSpPr>
            <a:grpSpLocks/>
          </p:cNvGrpSpPr>
          <p:nvPr/>
        </p:nvGrpSpPr>
        <p:grpSpPr bwMode="auto">
          <a:xfrm>
            <a:off x="5422900" y="7938"/>
            <a:ext cx="3733800" cy="3122612"/>
            <a:chOff x="5422166" y="7489"/>
            <a:chExt cx="3733800" cy="3122280"/>
          </a:xfrm>
        </p:grpSpPr>
        <p:pic>
          <p:nvPicPr>
            <p:cNvPr id="22536" name="Picture 6" descr="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2166" y="7489"/>
              <a:ext cx="3733800" cy="29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Rectangle 7"/>
            <p:cNvSpPr>
              <a:spLocks noChangeArrowheads="1"/>
            </p:cNvSpPr>
            <p:nvPr/>
          </p:nvSpPr>
          <p:spPr bwMode="auto">
            <a:xfrm>
              <a:off x="7435116" y="2824969"/>
              <a:ext cx="1579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Abadi MT Condensed Extra Bold" charset="0"/>
                  <a:cs typeface="Abadi MT Condensed Extra Bold" charset="0"/>
                </a:rPr>
                <a:t>Houze et al. (2006)</a:t>
              </a:r>
            </a:p>
          </p:txBody>
        </p:sp>
      </p:grpSp>
      <p:sp>
        <p:nvSpPr>
          <p:cNvPr id="22534" name="Rectangle 2"/>
          <p:cNvSpPr>
            <a:spLocks noChangeArrowheads="1"/>
          </p:cNvSpPr>
          <p:nvPr/>
        </p:nvSpPr>
        <p:spPr bwMode="auto">
          <a:xfrm>
            <a:off x="1408113" y="2309813"/>
            <a:ext cx="1282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chemeClr val="bg1"/>
                </a:solidFill>
                <a:latin typeface="Times New Roman" charset="0"/>
                <a:cs typeface="Times New Roman" charset="0"/>
              </a:rPr>
              <a:t>09/22 07:26</a:t>
            </a:r>
            <a:endParaRPr lang="en-US" sz="1800">
              <a:solidFill>
                <a:schemeClr val="bg1"/>
              </a:solidFill>
            </a:endParaRPr>
          </a:p>
        </p:txBody>
      </p:sp>
      <p:sp>
        <p:nvSpPr>
          <p:cNvPr id="22535" name="Rectangle 5"/>
          <p:cNvSpPr>
            <a:spLocks noChangeArrowheads="1"/>
          </p:cNvSpPr>
          <p:nvPr/>
        </p:nvSpPr>
        <p:spPr bwMode="auto">
          <a:xfrm>
            <a:off x="522288" y="3840163"/>
            <a:ext cx="801052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600" baseline="30000" dirty="0">
                <a:latin typeface="Abadi MT Condensed Extra Bold" charset="0"/>
                <a:cs typeface="Abadi MT Condensed Extra Bold" charset="0"/>
              </a:rPr>
              <a:t>Secondary eyewall: </a:t>
            </a:r>
          </a:p>
          <a:p>
            <a:r>
              <a:rPr lang="en-US" sz="3600" baseline="30000" dirty="0">
                <a:latin typeface="Abadi MT Condensed Extra Bold" charset="0"/>
                <a:cs typeface="Abadi MT Condensed Extra Bold" charset="0"/>
              </a:rPr>
              <a:t>A structure approximately concentric to the primary eyewall characterized by a maxima in:</a:t>
            </a:r>
          </a:p>
          <a:p>
            <a:r>
              <a:rPr lang="en-US" sz="3600" baseline="30000" dirty="0">
                <a:latin typeface="Abadi MT Condensed Extra Bold" charset="0"/>
                <a:cs typeface="Abadi MT Condensed Extra Bold" charset="0"/>
              </a:rPr>
              <a:t>		a) Convective activity</a:t>
            </a:r>
          </a:p>
          <a:p>
            <a:r>
              <a:rPr lang="en-US" sz="3600" baseline="30000" dirty="0">
                <a:latin typeface="Abadi MT Condensed Extra Bold" charset="0"/>
                <a:cs typeface="Abadi MT Condensed Extra Bold" charset="0"/>
              </a:rPr>
              <a:t>		b) Tangential winds</a:t>
            </a:r>
            <a:endParaRPr lang="en-US" sz="3600" dirty="0">
              <a:latin typeface="Abadi MT Condensed Extra Bold" charset="0"/>
              <a:cs typeface="Abadi MT Condensed Extra Bold" charset="0"/>
            </a:endParaRPr>
          </a:p>
        </p:txBody>
      </p:sp>
      <p:sp>
        <p:nvSpPr>
          <p:cNvPr id="2" name="TextBox 1"/>
          <p:cNvSpPr txBox="1"/>
          <p:nvPr/>
        </p:nvSpPr>
        <p:spPr>
          <a:xfrm>
            <a:off x="211665" y="2625373"/>
            <a:ext cx="2116667" cy="461665"/>
          </a:xfrm>
          <a:prstGeom prst="rect">
            <a:avLst/>
          </a:prstGeom>
          <a:noFill/>
        </p:spPr>
        <p:txBody>
          <a:bodyPr wrap="square" rtlCol="0">
            <a:spAutoFit/>
          </a:bodyPr>
          <a:lstStyle/>
          <a:p>
            <a:r>
              <a:rPr lang="en-US" sz="1200" dirty="0" smtClean="0">
                <a:latin typeface="Abadi MT Condensed Extra Bold"/>
                <a:cs typeface="Abadi MT Condensed Extra Bold"/>
              </a:rPr>
              <a:t>Brightness temperature, from  </a:t>
            </a:r>
            <a:r>
              <a:rPr lang="en-US" sz="1200" dirty="0">
                <a:latin typeface="Abadi MT Condensed Extra Bold"/>
                <a:cs typeface="Abadi MT Condensed Extra Bold"/>
              </a:rPr>
              <a:t>Aqua/AMSR-E (at 89 GHz) </a:t>
            </a:r>
          </a:p>
        </p:txBody>
      </p:sp>
    </p:spTree>
    <p:extLst>
      <p:ext uri="{BB962C8B-B14F-4D97-AF65-F5344CB8AC3E}">
        <p14:creationId xmlns:p14="http://schemas.microsoft.com/office/powerpoint/2010/main" val="157897179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Screen shot 2011-05-19 at 8.50.50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6879" y="214504"/>
            <a:ext cx="4330700" cy="3136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6"/>
          <p:cNvGrpSpPr>
            <a:grpSpLocks/>
          </p:cNvGrpSpPr>
          <p:nvPr/>
        </p:nvGrpSpPr>
        <p:grpSpPr bwMode="auto">
          <a:xfrm>
            <a:off x="76200" y="3351213"/>
            <a:ext cx="9067800" cy="3506787"/>
            <a:chOff x="76200" y="2610283"/>
            <a:chExt cx="9067800" cy="3507942"/>
          </a:xfrm>
        </p:grpSpPr>
        <p:grpSp>
          <p:nvGrpSpPr>
            <p:cNvPr id="5" name="Group 14"/>
            <p:cNvGrpSpPr>
              <a:grpSpLocks/>
            </p:cNvGrpSpPr>
            <p:nvPr/>
          </p:nvGrpSpPr>
          <p:grpSpPr bwMode="auto">
            <a:xfrm>
              <a:off x="76200" y="2610283"/>
              <a:ext cx="9067800" cy="2994025"/>
              <a:chOff x="-76200" y="472870"/>
              <a:chExt cx="9144000" cy="2993629"/>
            </a:xfrm>
          </p:grpSpPr>
          <p:grpSp>
            <p:nvGrpSpPr>
              <p:cNvPr id="8" name="Group 5"/>
              <p:cNvGrpSpPr>
                <a:grpSpLocks/>
              </p:cNvGrpSpPr>
              <p:nvPr/>
            </p:nvGrpSpPr>
            <p:grpSpPr bwMode="auto">
              <a:xfrm>
                <a:off x="-76200" y="472870"/>
                <a:ext cx="9144000" cy="2993629"/>
                <a:chOff x="0" y="387019"/>
                <a:chExt cx="9144000" cy="2993629"/>
              </a:xfrm>
            </p:grpSpPr>
            <p:pic>
              <p:nvPicPr>
                <p:cNvPr id="10" name="Picture 3" descr="Screen Shot 2012-04-03 at 12.41.28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87019"/>
                  <a:ext cx="9144000" cy="2993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8540484" y="3105355"/>
                  <a:ext cx="371395" cy="2746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grpSp>
          <p:sp>
            <p:nvSpPr>
              <p:cNvPr id="9" name="Rectangle 8"/>
              <p:cNvSpPr/>
              <p:nvPr/>
            </p:nvSpPr>
            <p:spPr>
              <a:xfrm>
                <a:off x="533721" y="472870"/>
                <a:ext cx="8137071" cy="4811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p>
            </p:txBody>
          </p:sp>
        </p:grpSp>
        <p:pic>
          <p:nvPicPr>
            <p:cNvPr id="6" name="Picture 3" descr="Screen Shot 2012-04-04 at 3.01.48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4990" y="5561620"/>
              <a:ext cx="8054561" cy="274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Screen Shot 2012-04-04 at 3.02.01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03749" y="5836236"/>
              <a:ext cx="1204864" cy="28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Box 13"/>
          <p:cNvSpPr txBox="1"/>
          <p:nvPr/>
        </p:nvSpPr>
        <p:spPr>
          <a:xfrm>
            <a:off x="5042324" y="1014780"/>
            <a:ext cx="3707976" cy="1815882"/>
          </a:xfrm>
          <a:prstGeom prst="rect">
            <a:avLst/>
          </a:prstGeom>
          <a:noFill/>
        </p:spPr>
        <p:txBody>
          <a:bodyPr wrap="square" rtlCol="0">
            <a:spAutoFit/>
          </a:bodyPr>
          <a:lstStyle/>
          <a:p>
            <a:r>
              <a:rPr lang="en-US" sz="4000" dirty="0" smtClean="0">
                <a:latin typeface="Abadi MT Condensed Extra Bold"/>
                <a:cs typeface="Abadi MT Condensed Extra Bold"/>
              </a:rPr>
              <a:t>Observations </a:t>
            </a:r>
          </a:p>
          <a:p>
            <a:pPr marL="342900" indent="-342900">
              <a:buFont typeface="Arial"/>
              <a:buChar char="•"/>
            </a:pPr>
            <a:r>
              <a:rPr lang="en-US" sz="2400" dirty="0" smtClean="0">
                <a:latin typeface="Abadi MT Condensed Extra Bold"/>
                <a:cs typeface="Abadi MT Condensed Extra Bold"/>
              </a:rPr>
              <a:t>Description of structures</a:t>
            </a:r>
          </a:p>
          <a:p>
            <a:pPr marL="342900" indent="-342900">
              <a:buFont typeface="Arial"/>
              <a:buChar char="•"/>
            </a:pPr>
            <a:r>
              <a:rPr lang="en-US" sz="2400" dirty="0" smtClean="0">
                <a:latin typeface="Abadi MT Condensed Extra Bold"/>
                <a:cs typeface="Abadi MT Condensed Extra Bold"/>
              </a:rPr>
              <a:t>Evaluation of numerical simulations</a:t>
            </a:r>
            <a:endParaRPr lang="en-US" sz="2400" dirty="0">
              <a:latin typeface="Abadi MT Condensed Extra Bold"/>
              <a:cs typeface="Abadi MT Condensed Extra Bold"/>
            </a:endParaRPr>
          </a:p>
        </p:txBody>
      </p:sp>
      <p:sp>
        <p:nvSpPr>
          <p:cNvPr id="2" name="TextBox 1"/>
          <p:cNvSpPr txBox="1"/>
          <p:nvPr/>
        </p:nvSpPr>
        <p:spPr>
          <a:xfrm>
            <a:off x="2594319" y="3322991"/>
            <a:ext cx="2023260" cy="276999"/>
          </a:xfrm>
          <a:prstGeom prst="rect">
            <a:avLst/>
          </a:prstGeom>
          <a:noFill/>
        </p:spPr>
        <p:txBody>
          <a:bodyPr wrap="none" rtlCol="0">
            <a:spAutoFit/>
          </a:bodyPr>
          <a:lstStyle/>
          <a:p>
            <a:r>
              <a:rPr lang="en-US" sz="1200" dirty="0" smtClean="0">
                <a:latin typeface="Abadi MT Condensed Extra Bold"/>
                <a:cs typeface="Abadi MT Condensed Extra Bold"/>
              </a:rPr>
              <a:t>Abarca and Corbosiero (2014)</a:t>
            </a:r>
            <a:endParaRPr lang="en-US" sz="1200" dirty="0">
              <a:latin typeface="Abadi MT Condensed Extra Bold"/>
              <a:cs typeface="Abadi MT Condensed Extra Bold"/>
            </a:endParaRPr>
          </a:p>
        </p:txBody>
      </p:sp>
    </p:spTree>
    <p:extLst>
      <p:ext uri="{BB962C8B-B14F-4D97-AF65-F5344CB8AC3E}">
        <p14:creationId xmlns:p14="http://schemas.microsoft.com/office/powerpoint/2010/main" val="309041675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descr="Screen shot 2010-05-08 at 11.26.54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50938"/>
            <a:ext cx="7391400"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236538" y="93663"/>
            <a:ext cx="8813800" cy="1214437"/>
          </a:xfrm>
          <a:prstGeom prst="rect">
            <a:avLst/>
          </a:prstGeom>
        </p:spPr>
        <p:txBody>
          <a:bodyPr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4000" smtClean="0">
                <a:solidFill>
                  <a:srgbClr val="FF0000"/>
                </a:solidFill>
                <a:latin typeface="Abadi MT Condensed Extra Bold" charset="0"/>
                <a:ea typeface="ＭＳ Ｐゴシック" charset="0"/>
                <a:cs typeface="Abadi MT Condensed Extra Bold" charset="0"/>
              </a:rPr>
              <a:t>SEs are a common feature of </a:t>
            </a:r>
            <a:br>
              <a:rPr lang="en-US" sz="4000" smtClean="0">
                <a:solidFill>
                  <a:srgbClr val="FF0000"/>
                </a:solidFill>
                <a:latin typeface="Abadi MT Condensed Extra Bold" charset="0"/>
                <a:ea typeface="ＭＳ Ｐゴシック" charset="0"/>
                <a:cs typeface="Abadi MT Condensed Extra Bold" charset="0"/>
              </a:rPr>
            </a:br>
            <a:r>
              <a:rPr lang="en-US" sz="4000" smtClean="0">
                <a:solidFill>
                  <a:srgbClr val="FF0000"/>
                </a:solidFill>
                <a:latin typeface="Abadi MT Condensed Extra Bold" charset="0"/>
                <a:ea typeface="ＭＳ Ｐゴシック" charset="0"/>
                <a:cs typeface="Abadi MT Condensed Extra Bold" charset="0"/>
              </a:rPr>
              <a:t>intense storms</a:t>
            </a:r>
            <a:endParaRPr lang="en-US" sz="4000" smtClean="0">
              <a:solidFill>
                <a:srgbClr val="FF0000"/>
              </a:solidFill>
              <a:latin typeface="Calibri" charset="0"/>
              <a:ea typeface="ＭＳ Ｐゴシック" charset="0"/>
              <a:cs typeface="ＭＳ Ｐゴシック" charset="0"/>
            </a:endParaRPr>
          </a:p>
        </p:txBody>
      </p:sp>
      <p:sp>
        <p:nvSpPr>
          <p:cNvPr id="24579" name="Rectangle 6"/>
          <p:cNvSpPr>
            <a:spLocks noChangeArrowheads="1"/>
          </p:cNvSpPr>
          <p:nvPr/>
        </p:nvSpPr>
        <p:spPr bwMode="auto">
          <a:xfrm rot="-5400000">
            <a:off x="-529431" y="3144044"/>
            <a:ext cx="257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Abadi MT Condensed Extra Bold" charset="0"/>
                <a:cs typeface="Abadi MT Condensed Extra Bold" charset="0"/>
              </a:rPr>
              <a:t># storms V≥120 kts, Cat 3</a:t>
            </a:r>
          </a:p>
        </p:txBody>
      </p:sp>
      <p:sp>
        <p:nvSpPr>
          <p:cNvPr id="24580" name="Rectangle 4"/>
          <p:cNvSpPr>
            <a:spLocks noChangeArrowheads="1"/>
          </p:cNvSpPr>
          <p:nvPr/>
        </p:nvSpPr>
        <p:spPr bwMode="auto">
          <a:xfrm>
            <a:off x="3048000" y="6096000"/>
            <a:ext cx="26146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solidFill>
                  <a:srgbClr val="341DFB"/>
                </a:solidFill>
                <a:latin typeface="Abadi MT Condensed Extra Bold" charset="0"/>
                <a:cs typeface="Abadi MT Condensed Extra Bold" charset="0"/>
              </a:rPr>
              <a:t>% with Concentric Eyewalls</a:t>
            </a:r>
          </a:p>
        </p:txBody>
      </p:sp>
      <p:sp>
        <p:nvSpPr>
          <p:cNvPr id="24581" name="Rectangle 5"/>
          <p:cNvSpPr>
            <a:spLocks noChangeArrowheads="1"/>
          </p:cNvSpPr>
          <p:nvPr/>
        </p:nvSpPr>
        <p:spPr bwMode="auto">
          <a:xfrm>
            <a:off x="3741738" y="6430963"/>
            <a:ext cx="184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s-ES_tradnl" sz="1200">
              <a:latin typeface="Abadi MT Condensed Extra Bold" charset="0"/>
              <a:cs typeface="Abadi MT Condensed Extra Bold" charset="0"/>
            </a:endParaRPr>
          </a:p>
        </p:txBody>
      </p:sp>
      <p:sp>
        <p:nvSpPr>
          <p:cNvPr id="24582" name="Rectangle 7"/>
          <p:cNvSpPr>
            <a:spLocks noChangeArrowheads="1"/>
          </p:cNvSpPr>
          <p:nvPr/>
        </p:nvSpPr>
        <p:spPr bwMode="auto">
          <a:xfrm>
            <a:off x="1695450" y="5686425"/>
            <a:ext cx="74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solidFill>
                  <a:srgbClr val="341DFB"/>
                </a:solidFill>
                <a:latin typeface="Abadi MT Condensed Extra Bold" charset="0"/>
                <a:cs typeface="Abadi MT Condensed Extra Bold" charset="0"/>
              </a:rPr>
              <a:t>77%</a:t>
            </a:r>
            <a:endParaRPr lang="en-US" sz="2400"/>
          </a:p>
        </p:txBody>
      </p:sp>
      <p:sp>
        <p:nvSpPr>
          <p:cNvPr id="24583" name="Rectangle 8"/>
          <p:cNvSpPr>
            <a:spLocks noChangeArrowheads="1"/>
          </p:cNvSpPr>
          <p:nvPr/>
        </p:nvSpPr>
        <p:spPr bwMode="auto">
          <a:xfrm>
            <a:off x="2998788" y="5715000"/>
            <a:ext cx="74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solidFill>
                  <a:srgbClr val="341DFB"/>
                </a:solidFill>
                <a:latin typeface="Abadi MT Condensed Extra Bold" charset="0"/>
                <a:cs typeface="Abadi MT Condensed Extra Bold" charset="0"/>
              </a:rPr>
              <a:t>56%</a:t>
            </a:r>
            <a:endParaRPr lang="en-US" sz="2400"/>
          </a:p>
        </p:txBody>
      </p:sp>
      <p:sp>
        <p:nvSpPr>
          <p:cNvPr id="24584" name="Rectangle 9"/>
          <p:cNvSpPr>
            <a:spLocks noChangeArrowheads="1"/>
          </p:cNvSpPr>
          <p:nvPr/>
        </p:nvSpPr>
        <p:spPr bwMode="auto">
          <a:xfrm>
            <a:off x="4362450" y="5686425"/>
            <a:ext cx="74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solidFill>
                  <a:srgbClr val="341DFB"/>
                </a:solidFill>
                <a:latin typeface="Abadi MT Condensed Extra Bold" charset="0"/>
                <a:cs typeface="Abadi MT Condensed Extra Bold" charset="0"/>
              </a:rPr>
              <a:t>81%</a:t>
            </a:r>
            <a:endParaRPr lang="en-US" sz="2400"/>
          </a:p>
        </p:txBody>
      </p:sp>
      <p:sp>
        <p:nvSpPr>
          <p:cNvPr id="24585" name="Rectangle 10"/>
          <p:cNvSpPr>
            <a:spLocks noChangeArrowheads="1"/>
          </p:cNvSpPr>
          <p:nvPr/>
        </p:nvSpPr>
        <p:spPr bwMode="auto">
          <a:xfrm>
            <a:off x="5581650" y="5686425"/>
            <a:ext cx="74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a:solidFill>
                  <a:srgbClr val="341DFB"/>
                </a:solidFill>
                <a:latin typeface="Abadi MT Condensed Extra Bold" charset="0"/>
                <a:cs typeface="Abadi MT Condensed Extra Bold" charset="0"/>
              </a:rPr>
              <a:t>50%</a:t>
            </a:r>
            <a:endParaRPr lang="en-US" sz="2400"/>
          </a:p>
        </p:txBody>
      </p:sp>
      <p:sp>
        <p:nvSpPr>
          <p:cNvPr id="24586" name="Rectangle 14"/>
          <p:cNvSpPr>
            <a:spLocks noChangeArrowheads="1"/>
          </p:cNvSpPr>
          <p:nvPr/>
        </p:nvSpPr>
        <p:spPr bwMode="auto">
          <a:xfrm>
            <a:off x="6783388" y="6551613"/>
            <a:ext cx="23383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Abadi MT Condensed Extra Bold" charset="0"/>
                <a:cs typeface="Abadi MT Condensed Extra Bold" charset="0"/>
              </a:rPr>
              <a:t>Hawkins and Helveston (2008)</a:t>
            </a:r>
          </a:p>
        </p:txBody>
      </p:sp>
      <p:sp>
        <p:nvSpPr>
          <p:cNvPr id="24587" name="Rectangle 1038"/>
          <p:cNvSpPr>
            <a:spLocks noChangeArrowheads="1"/>
          </p:cNvSpPr>
          <p:nvPr/>
        </p:nvSpPr>
        <p:spPr bwMode="auto">
          <a:xfrm>
            <a:off x="4302125" y="4198938"/>
            <a:ext cx="4841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s-ES_tradnl" sz="1800"/>
          </a:p>
        </p:txBody>
      </p:sp>
      <p:sp>
        <p:nvSpPr>
          <p:cNvPr id="2" name="TextBox 1"/>
          <p:cNvSpPr txBox="1"/>
          <p:nvPr/>
        </p:nvSpPr>
        <p:spPr>
          <a:xfrm>
            <a:off x="0" y="1205263"/>
            <a:ext cx="9144000" cy="1631216"/>
          </a:xfrm>
          <a:prstGeom prst="rect">
            <a:avLst/>
          </a:prstGeom>
          <a:solidFill>
            <a:schemeClr val="tx1"/>
          </a:solidFill>
        </p:spPr>
        <p:txBody>
          <a:bodyPr wrap="square" rtlCol="0">
            <a:spAutoFit/>
          </a:bodyPr>
          <a:lstStyle/>
          <a:p>
            <a:pPr algn="ctr"/>
            <a:r>
              <a:rPr lang="en-US" sz="5000" dirty="0" smtClean="0">
                <a:solidFill>
                  <a:schemeClr val="bg1"/>
                </a:solidFill>
                <a:latin typeface="Abadi MT Condensed Extra Bold"/>
                <a:cs typeface="Abadi MT Condensed Extra Bold"/>
              </a:rPr>
              <a:t>Not in mesoscale simulations!</a:t>
            </a:r>
          </a:p>
          <a:p>
            <a:pPr algn="ctr"/>
            <a:r>
              <a:rPr lang="en-US" sz="5000" dirty="0" smtClean="0">
                <a:solidFill>
                  <a:schemeClr val="bg1"/>
                </a:solidFill>
                <a:latin typeface="Abadi MT Condensed Extra Bold"/>
                <a:cs typeface="Abadi MT Condensed Extra Bold"/>
              </a:rPr>
              <a:t>~6% in AHW</a:t>
            </a:r>
            <a:endParaRPr lang="en-US" sz="5000" dirty="0">
              <a:solidFill>
                <a:schemeClr val="bg1"/>
              </a:solidFill>
              <a:latin typeface="Abadi MT Condensed Extra Bold"/>
              <a:cs typeface="Abadi MT Condensed Extra Bold"/>
            </a:endParaRPr>
          </a:p>
        </p:txBody>
      </p:sp>
      <p:sp>
        <p:nvSpPr>
          <p:cNvPr id="14" name="TextBox 13"/>
          <p:cNvSpPr txBox="1"/>
          <p:nvPr/>
        </p:nvSpPr>
        <p:spPr>
          <a:xfrm>
            <a:off x="0" y="4015539"/>
            <a:ext cx="9144000" cy="861774"/>
          </a:xfrm>
          <a:prstGeom prst="rect">
            <a:avLst/>
          </a:prstGeom>
          <a:solidFill>
            <a:schemeClr val="tx1"/>
          </a:solidFill>
        </p:spPr>
        <p:txBody>
          <a:bodyPr wrap="square" rtlCol="0">
            <a:spAutoFit/>
          </a:bodyPr>
          <a:lstStyle/>
          <a:p>
            <a:pPr algn="ctr"/>
            <a:r>
              <a:rPr lang="en-US" sz="5000" dirty="0" smtClean="0">
                <a:solidFill>
                  <a:schemeClr val="bg1"/>
                </a:solidFill>
                <a:latin typeface="Abadi MT Condensed Extra Bold"/>
                <a:cs typeface="Abadi MT Condensed Extra Bold"/>
              </a:rPr>
              <a:t>Why?</a:t>
            </a:r>
            <a:endParaRPr lang="en-US" sz="5000" dirty="0">
              <a:solidFill>
                <a:schemeClr val="bg1"/>
              </a:solidFill>
              <a:latin typeface="Abadi MT Condensed Extra Bold"/>
              <a:cs typeface="Abadi MT Condensed Extra Bold"/>
            </a:endParaRPr>
          </a:p>
        </p:txBody>
      </p:sp>
    </p:spTree>
    <p:extLst>
      <p:ext uri="{BB962C8B-B14F-4D97-AF65-F5344CB8AC3E}">
        <p14:creationId xmlns:p14="http://schemas.microsoft.com/office/powerpoint/2010/main" val="37522744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2"/>
          <p:cNvSpPr>
            <a:spLocks noChangeArrowheads="1"/>
          </p:cNvSpPr>
          <p:nvPr/>
        </p:nvSpPr>
        <p:spPr bwMode="auto">
          <a:xfrm>
            <a:off x="1600200" y="1930400"/>
            <a:ext cx="19970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en-US" sz="2400"/>
          </a:p>
        </p:txBody>
      </p:sp>
      <p:sp>
        <p:nvSpPr>
          <p:cNvPr id="26626" name="Rectangle 19"/>
          <p:cNvSpPr>
            <a:spLocks noChangeArrowheads="1"/>
          </p:cNvSpPr>
          <p:nvPr/>
        </p:nvSpPr>
        <p:spPr bwMode="auto">
          <a:xfrm>
            <a:off x="6348413" y="6491288"/>
            <a:ext cx="27955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a:latin typeface="Abadi MT Condensed Extra Bold" charset="0"/>
                <a:cs typeface="Abadi MT Condensed Extra Bold" charset="0"/>
              </a:rPr>
              <a:t>Black and Willoughby (1992)</a:t>
            </a:r>
          </a:p>
        </p:txBody>
      </p:sp>
      <p:sp>
        <p:nvSpPr>
          <p:cNvPr id="26627" name="Rectangle 6"/>
          <p:cNvSpPr>
            <a:spLocks noChangeArrowheads="1"/>
          </p:cNvSpPr>
          <p:nvPr/>
        </p:nvSpPr>
        <p:spPr bwMode="auto">
          <a:xfrm>
            <a:off x="927100" y="177800"/>
            <a:ext cx="23844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000" b="1">
                <a:latin typeface="Abadi MT Condensed Extra Bold" charset="0"/>
                <a:cs typeface="Abadi MT Condensed Extra Bold" charset="0"/>
              </a:rPr>
              <a:t>Gilbert (1988)</a:t>
            </a:r>
          </a:p>
        </p:txBody>
      </p:sp>
      <p:pic>
        <p:nvPicPr>
          <p:cNvPr id="26628" name="Picture 8" descr="Screen shot 2010-09-22 at 9.35.0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62388" y="142875"/>
            <a:ext cx="5229225"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7"/>
          <p:cNvSpPr>
            <a:spLocks noChangeArrowheads="1"/>
          </p:cNvSpPr>
          <p:nvPr/>
        </p:nvSpPr>
        <p:spPr bwMode="auto">
          <a:xfrm>
            <a:off x="3710163" y="4651024"/>
            <a:ext cx="54943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4000" dirty="0" smtClean="0">
                <a:solidFill>
                  <a:srgbClr val="FF0000"/>
                </a:solidFill>
                <a:latin typeface="Abadi MT Condensed Extra Bold" charset="0"/>
                <a:cs typeface="Abadi MT Condensed Extra Bold" charset="0"/>
              </a:rPr>
              <a:t>Eyewall Replacement Cycle (ERC)</a:t>
            </a:r>
            <a:endParaRPr lang="en-US" sz="4000" dirty="0"/>
          </a:p>
        </p:txBody>
      </p:sp>
      <p:pic>
        <p:nvPicPr>
          <p:cNvPr id="26630" name="Picture 8" descr="Screen shot 2010-09-28 at 5.17.34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725" y="914400"/>
            <a:ext cx="36909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626827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5656</TotalTime>
  <Words>2558</Words>
  <Application>Microsoft Macintosh PowerPoint</Application>
  <PresentationFormat>On-screen Show (4:3)</PresentationFormat>
  <Paragraphs>367</Paragraphs>
  <Slides>41</Slides>
  <Notes>28</Notes>
  <HiddenSlides>0</HiddenSlides>
  <MMClips>2</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41</vt:i4>
      </vt:variant>
    </vt:vector>
  </HeadingPairs>
  <TitlesOfParts>
    <vt:vector size="44" baseType="lpstr">
      <vt:lpstr>Office Theme</vt:lpstr>
      <vt:lpstr>Document</vt:lpstr>
      <vt:lpstr>Equation</vt:lpstr>
      <vt:lpstr>PowerPoint Presentation</vt:lpstr>
      <vt:lpstr>Outline</vt:lpstr>
      <vt:lpstr>PowerPoint Presentation</vt:lpstr>
      <vt:lpstr>PowerPoint Presentation</vt:lpstr>
      <vt:lpstr>Rita (2005)</vt:lpstr>
      <vt:lpstr>Rita (2005)</vt:lpstr>
      <vt:lpstr>PowerPoint Presentation</vt:lpstr>
      <vt:lpstr>PowerPoint Presentation</vt:lpstr>
      <vt:lpstr>PowerPoint Presentation</vt:lpstr>
      <vt:lpstr>PowerPoint Presentation</vt:lpstr>
      <vt:lpstr>PowerPoint Presentation</vt:lpstr>
      <vt:lpstr>PowerPoint Presentation</vt:lpstr>
      <vt:lpstr>The SE tangential wind maximum:  a) Emerges within the BL? b) In the presence of supergradient flow?</vt:lpstr>
      <vt:lpstr>PowerPoint Presentation</vt:lpstr>
      <vt:lpstr>Advanced Hurricane WRF</vt:lpstr>
      <vt:lpstr>Idealized RAMS simulation</vt:lpstr>
      <vt:lpstr>PowerPoint Presentation</vt:lpstr>
      <vt:lpstr>PowerPoint Presentation</vt:lpstr>
      <vt:lpstr>How important are unbalanced dynamics in SEF?</vt:lpstr>
      <vt:lpstr>PowerPoint Presentation</vt:lpstr>
      <vt:lpstr>Balanced vortex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Are BL dynamics alone capable to generate secondary wind maxima?</vt:lpstr>
      <vt:lpstr>PowerPoint Presentation</vt:lpstr>
      <vt:lpstr>PowerPoint Presentation</vt:lpstr>
      <vt:lpstr>PowerPoint Presentation</vt:lpstr>
      <vt:lpstr>Conclusions… 2</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 BL dynamics capable to generate secondary wind maxima?</dc:title>
  <dc:creator>Sergio Abarca</dc:creator>
  <cp:lastModifiedBy>Sergio Abarca</cp:lastModifiedBy>
  <cp:revision>189</cp:revision>
  <dcterms:created xsi:type="dcterms:W3CDTF">2013-08-08T21:43:36Z</dcterms:created>
  <dcterms:modified xsi:type="dcterms:W3CDTF">2014-09-08T03:23:54Z</dcterms:modified>
</cp:coreProperties>
</file>